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924" r:id="rId1"/>
  </p:sldMasterIdLst>
  <p:notesMasterIdLst>
    <p:notesMasterId r:id="rId20"/>
  </p:notesMasterIdLst>
  <p:sldIdLst>
    <p:sldId id="256" r:id="rId2"/>
    <p:sldId id="257" r:id="rId3"/>
    <p:sldId id="266" r:id="rId4"/>
    <p:sldId id="267" r:id="rId5"/>
    <p:sldId id="268" r:id="rId6"/>
    <p:sldId id="273" r:id="rId7"/>
    <p:sldId id="258" r:id="rId8"/>
    <p:sldId id="259" r:id="rId9"/>
    <p:sldId id="260" r:id="rId10"/>
    <p:sldId id="270" r:id="rId11"/>
    <p:sldId id="261" r:id="rId12"/>
    <p:sldId id="262" r:id="rId13"/>
    <p:sldId id="271" r:id="rId14"/>
    <p:sldId id="269" r:id="rId15"/>
    <p:sldId id="263" r:id="rId16"/>
    <p:sldId id="264" r:id="rId17"/>
    <p:sldId id="265" r:id="rId18"/>
    <p:sldId id="272" r:id="rId19"/>
  </p:sldIdLst>
  <p:sldSz cx="14630400" cy="8229600"/>
  <p:notesSz cx="8229600" cy="14630400"/>
  <p:embeddedFontLst>
    <p:embeddedFont>
      <p:font typeface="Abadi" panose="020B0604020104020204" pitchFamily="34" charset="0"/>
      <p:regular r:id="rId21"/>
      <p:bold r:id="rId22"/>
      <p:italic r:id="rId23"/>
      <p:boldItalic r:id="rId24"/>
    </p:embeddedFont>
    <p:embeddedFont>
      <p:font typeface="Inter" panose="020B0604020202020204" charset="0"/>
      <p:regular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41A"/>
    <a:srgbClr val="2514A0"/>
    <a:srgbClr val="2C18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405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9D4FF-DFA0-FF96-B7F6-4B2D6F51E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A17DA-DE1A-659A-8E75-8B7537A88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6517-5411-BB01-F80D-4AAE6B168C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FCB954-4E31-FEF3-BD6D-749BAF17F6DF}"/>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176635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888834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11611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764300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291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462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410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656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498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73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522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683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5900773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397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84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23644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836092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202460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0741074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60439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3349562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389327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1/3/2026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741389125"/>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0141A"/>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9D144E3-65B5-EE42-5CB5-418DC7796D07}"/>
              </a:ext>
            </a:extLst>
          </p:cNvPr>
          <p:cNvPicPr>
            <a:picLocks noChangeAspect="1"/>
          </p:cNvPicPr>
          <p:nvPr/>
        </p:nvPicPr>
        <p:blipFill>
          <a:blip r:embed="rId3"/>
          <a:stretch>
            <a:fillRect/>
          </a:stretch>
        </p:blipFill>
        <p:spPr>
          <a:xfrm>
            <a:off x="825500" y="0"/>
            <a:ext cx="13804900" cy="8229600"/>
          </a:xfrm>
          <a:prstGeom prst="rect">
            <a:avLst/>
          </a:prstGeom>
          <a:gradFill>
            <a:gsLst>
              <a:gs pos="29328">
                <a:srgbClr val="002D4C"/>
              </a:gs>
              <a:gs pos="41366">
                <a:srgbClr val="003F6B"/>
              </a:gs>
              <a:gs pos="18389">
                <a:srgbClr val="002853"/>
              </a:gs>
              <a:gs pos="20000">
                <a:schemeClr val="bg1"/>
              </a:gs>
              <a:gs pos="74000">
                <a:srgbClr val="0070C0"/>
              </a:gs>
              <a:gs pos="83000">
                <a:srgbClr val="7030A0"/>
              </a:gs>
              <a:gs pos="100000">
                <a:srgbClr val="002060"/>
              </a:gs>
            </a:gsLst>
            <a:lin ang="5400000" scaled="1"/>
          </a:gradFill>
        </p:spPr>
      </p:pic>
      <p:sp>
        <p:nvSpPr>
          <p:cNvPr id="4" name="Text 1"/>
          <p:cNvSpPr/>
          <p:nvPr/>
        </p:nvSpPr>
        <p:spPr>
          <a:xfrm>
            <a:off x="1713742" y="5459597"/>
            <a:ext cx="5195058" cy="707886"/>
          </a:xfrm>
          <a:prstGeom prst="rect">
            <a:avLst/>
          </a:prstGeom>
          <a:noFill/>
          <a:ln/>
        </p:spPr>
        <p:txBody>
          <a:bodyPr wrap="square" lIns="0" tIns="0" rIns="0" bIns="0" rtlCol="0" anchor="t"/>
          <a:lstStyle/>
          <a:p>
            <a:pPr marL="0" indent="0" algn="l">
              <a:lnSpc>
                <a:spcPts val="2850"/>
              </a:lnSpc>
              <a:buNone/>
            </a:pPr>
            <a:r>
              <a:rPr lang="en-US" sz="1600" i="0" u="none" strike="noStrike" dirty="0">
                <a:solidFill>
                  <a:srgbClr val="DFD1C2"/>
                </a:solidFill>
                <a:effectLst/>
                <a:latin typeface="Abadi" panose="020B0604020104020204" pitchFamily="34" charset="0"/>
              </a:rPr>
              <a:t>Innovative technology for vehicle security and monitoring</a:t>
            </a:r>
            <a:endParaRPr lang="en-US" sz="1600" dirty="0">
              <a:latin typeface="Abadi" panose="020B0604020104020204" pitchFamily="34" charset="0"/>
            </a:endParaRPr>
          </a:p>
        </p:txBody>
      </p:sp>
      <p:sp>
        <p:nvSpPr>
          <p:cNvPr id="9" name="TextBox 8">
            <a:extLst>
              <a:ext uri="{FF2B5EF4-FFF2-40B4-BE49-F238E27FC236}">
                <a16:creationId xmlns:a16="http://schemas.microsoft.com/office/drawing/2014/main" id="{02C77739-6B74-A364-3A5D-6EE1A2BDD6BD}"/>
              </a:ext>
            </a:extLst>
          </p:cNvPr>
          <p:cNvSpPr txBox="1"/>
          <p:nvPr/>
        </p:nvSpPr>
        <p:spPr>
          <a:xfrm>
            <a:off x="1586742" y="6988265"/>
            <a:ext cx="3862315" cy="707886"/>
          </a:xfrm>
          <a:prstGeom prst="rect">
            <a:avLst/>
          </a:prstGeom>
          <a:noFill/>
        </p:spPr>
        <p:txBody>
          <a:bodyPr wrap="square" rtlCol="0">
            <a:spAutoFit/>
          </a:bodyPr>
          <a:lstStyle/>
          <a:p>
            <a:r>
              <a:rPr lang="en-US" sz="2000" b="1" dirty="0"/>
              <a:t>Nimra Javed 		23-NTU-CS-1082</a:t>
            </a:r>
          </a:p>
          <a:p>
            <a:r>
              <a:rPr lang="en-US" sz="2000" b="1" dirty="0"/>
              <a:t>Rameen Fatima 	23-NTU-CS-1086</a:t>
            </a:r>
            <a:endParaRPr lang="en-PK" sz="2000" b="1" dirty="0"/>
          </a:p>
        </p:txBody>
      </p:sp>
      <p:cxnSp>
        <p:nvCxnSpPr>
          <p:cNvPr id="17" name="Straight Connector 16">
            <a:extLst>
              <a:ext uri="{FF2B5EF4-FFF2-40B4-BE49-F238E27FC236}">
                <a16:creationId xmlns:a16="http://schemas.microsoft.com/office/drawing/2014/main" id="{CFBEF404-194A-E61B-4D98-9C6C5828DF5B}"/>
              </a:ext>
            </a:extLst>
          </p:cNvPr>
          <p:cNvCxnSpPr>
            <a:cxnSpLocks/>
          </p:cNvCxnSpPr>
          <p:nvPr/>
        </p:nvCxnSpPr>
        <p:spPr>
          <a:xfrm>
            <a:off x="1713742" y="5346700"/>
            <a:ext cx="519505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AEF8264-920C-C2FB-D68A-90BCFBF6CEAF}"/>
              </a:ext>
            </a:extLst>
          </p:cNvPr>
          <p:cNvPicPr>
            <a:picLocks noChangeAspect="1"/>
          </p:cNvPicPr>
          <p:nvPr/>
        </p:nvPicPr>
        <p:blipFill>
          <a:blip r:embed="rId2"/>
          <a:srcRect l="6192" r="5364" b="1"/>
          <a:stretch>
            <a:fillRect/>
          </a:stretch>
        </p:blipFill>
        <p:spPr>
          <a:xfrm>
            <a:off x="20" y="10"/>
            <a:ext cx="14630380" cy="8229590"/>
          </a:xfrm>
          <a:prstGeom prst="rect">
            <a:avLst/>
          </a:prstGeom>
          <a:noFill/>
        </p:spPr>
      </p:pic>
    </p:spTree>
    <p:extLst>
      <p:ext uri="{BB962C8B-B14F-4D97-AF65-F5344CB8AC3E}">
        <p14:creationId xmlns:p14="http://schemas.microsoft.com/office/powerpoint/2010/main" val="3401924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28343"/>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FFFFFF"/>
                </a:solidFill>
                <a:latin typeface="Calibri" panose="020F0502020204030204" pitchFamily="34" charset="0"/>
                <a:ea typeface="Calibri" panose="020F0502020204030204" pitchFamily="34" charset="0"/>
                <a:cs typeface="Calibri" panose="020F0502020204030204" pitchFamily="34" charset="0"/>
              </a:rPr>
              <a:t>Geo-fencing: Virtual Boundary Security</a:t>
            </a:r>
            <a:endParaRPr lang="en-US" sz="3550" dirty="0"/>
          </a:p>
        </p:txBody>
      </p:sp>
      <p:sp>
        <p:nvSpPr>
          <p:cNvPr id="4" name="Text 1"/>
          <p:cNvSpPr/>
          <p:nvPr/>
        </p:nvSpPr>
        <p:spPr>
          <a:xfrm>
            <a:off x="6280190" y="2502456"/>
            <a:ext cx="7556421" cy="1088708"/>
          </a:xfrm>
          <a:prstGeom prst="rect">
            <a:avLst/>
          </a:prstGeom>
          <a:noFill/>
          <a:ln/>
        </p:spPr>
        <p:txBody>
          <a:bodyPr wrap="square" lIns="0" tIns="0" rIns="0" bIns="0" rtlCol="0" anchor="t"/>
          <a:lstStyle/>
          <a:p>
            <a:pPr marL="0" indent="0" algn="l">
              <a:lnSpc>
                <a:spcPts val="2850"/>
              </a:lnSpc>
              <a:buNone/>
            </a:pPr>
            <a:r>
              <a:rPr lang="en-US" dirty="0">
                <a:solidFill>
                  <a:srgbClr val="E5E0DF"/>
                </a:solidFill>
                <a:latin typeface="Inter" pitchFamily="34" charset="0"/>
                <a:ea typeface="Inter" pitchFamily="34" charset="-122"/>
                <a:cs typeface="Inter" pitchFamily="34" charset="-120"/>
              </a:rPr>
              <a:t>A critical security feature, geo-fencing creates a virtual boundary around the vehicle's designated area. If the vehicle moves outside this pre-defined radius, an immediate alert is triggered.</a:t>
            </a:r>
            <a:endParaRPr lang="en-US" dirty="0"/>
          </a:p>
        </p:txBody>
      </p:sp>
      <p:sp>
        <p:nvSpPr>
          <p:cNvPr id="5" name="Shape 2"/>
          <p:cNvSpPr/>
          <p:nvPr/>
        </p:nvSpPr>
        <p:spPr>
          <a:xfrm>
            <a:off x="6280190" y="3846314"/>
            <a:ext cx="7556421" cy="3354943"/>
          </a:xfrm>
          <a:prstGeom prst="roundRect">
            <a:avLst>
              <a:gd name="adj" fmla="val 2840"/>
            </a:avLst>
          </a:prstGeom>
          <a:solidFill>
            <a:srgbClr val="110080"/>
          </a:solidFill>
          <a:ln w="7620">
            <a:solidFill>
              <a:srgbClr val="2A1999"/>
            </a:solidFill>
            <a:prstDash val="solid"/>
          </a:ln>
        </p:spPr>
        <p:txBody>
          <a:bodyPr/>
          <a:lstStyle/>
          <a:p>
            <a:endParaRPr lang="en-PK"/>
          </a:p>
        </p:txBody>
      </p:sp>
      <p:sp>
        <p:nvSpPr>
          <p:cNvPr id="6" name="Shape 3"/>
          <p:cNvSpPr/>
          <p:nvPr/>
        </p:nvSpPr>
        <p:spPr>
          <a:xfrm>
            <a:off x="6287810" y="3853934"/>
            <a:ext cx="3770590" cy="2032754"/>
          </a:xfrm>
          <a:prstGeom prst="roundRect">
            <a:avLst>
              <a:gd name="adj" fmla="val 4687"/>
            </a:avLst>
          </a:prstGeom>
          <a:solidFill>
            <a:srgbClr val="110080"/>
          </a:solidFill>
          <a:ln/>
        </p:spPr>
        <p:txBody>
          <a:bodyPr/>
          <a:lstStyle/>
          <a:p>
            <a:endParaRPr lang="en-PK"/>
          </a:p>
        </p:txBody>
      </p:sp>
      <p:sp>
        <p:nvSpPr>
          <p:cNvPr id="7" name="Text 4"/>
          <p:cNvSpPr/>
          <p:nvPr/>
        </p:nvSpPr>
        <p:spPr>
          <a:xfrm>
            <a:off x="6514624" y="40807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Configurable Radius</a:t>
            </a:r>
            <a:endParaRPr lang="en-US" sz="2200" dirty="0"/>
          </a:p>
        </p:txBody>
      </p:sp>
      <p:sp>
        <p:nvSpPr>
          <p:cNvPr id="8" name="Text 5"/>
          <p:cNvSpPr/>
          <p:nvPr/>
        </p:nvSpPr>
        <p:spPr>
          <a:xfrm>
            <a:off x="6514624" y="4571167"/>
            <a:ext cx="3316962"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The geo-fence can be set to any desired radius in meters.</a:t>
            </a:r>
            <a:endParaRPr lang="en-US" sz="1750" dirty="0"/>
          </a:p>
        </p:txBody>
      </p:sp>
      <p:sp>
        <p:nvSpPr>
          <p:cNvPr id="9" name="Shape 6"/>
          <p:cNvSpPr/>
          <p:nvPr/>
        </p:nvSpPr>
        <p:spPr>
          <a:xfrm>
            <a:off x="10058400" y="3853934"/>
            <a:ext cx="3770590" cy="2032754"/>
          </a:xfrm>
          <a:prstGeom prst="rect">
            <a:avLst/>
          </a:prstGeom>
          <a:solidFill>
            <a:srgbClr val="110080"/>
          </a:solidFill>
          <a:ln/>
        </p:spPr>
        <p:txBody>
          <a:bodyPr/>
          <a:lstStyle/>
          <a:p>
            <a:endParaRPr lang="en-PK"/>
          </a:p>
        </p:txBody>
      </p:sp>
      <p:sp>
        <p:nvSpPr>
          <p:cNvPr id="10" name="Shape 7"/>
          <p:cNvSpPr/>
          <p:nvPr/>
        </p:nvSpPr>
        <p:spPr>
          <a:xfrm>
            <a:off x="10058400" y="3853934"/>
            <a:ext cx="30480" cy="2032754"/>
          </a:xfrm>
          <a:prstGeom prst="roundRect">
            <a:avLst>
              <a:gd name="adj" fmla="val 312558"/>
            </a:avLst>
          </a:prstGeom>
          <a:solidFill>
            <a:srgbClr val="2A1999"/>
          </a:solidFill>
          <a:ln/>
        </p:spPr>
        <p:txBody>
          <a:bodyPr/>
          <a:lstStyle/>
          <a:p>
            <a:endParaRPr lang="en-PK"/>
          </a:p>
        </p:txBody>
      </p:sp>
      <p:sp>
        <p:nvSpPr>
          <p:cNvPr id="11" name="Text 8"/>
          <p:cNvSpPr/>
          <p:nvPr/>
        </p:nvSpPr>
        <p:spPr>
          <a:xfrm>
            <a:off x="10285214" y="4080748"/>
            <a:ext cx="291786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Real-time Monitoring</a:t>
            </a:r>
            <a:endParaRPr lang="en-US" sz="2200" dirty="0"/>
          </a:p>
        </p:txBody>
      </p:sp>
      <p:sp>
        <p:nvSpPr>
          <p:cNvPr id="12" name="Text 9"/>
          <p:cNvSpPr/>
          <p:nvPr/>
        </p:nvSpPr>
        <p:spPr>
          <a:xfrm>
            <a:off x="10285214" y="4571167"/>
            <a:ext cx="3316962"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Continuously compares current GPS coordinates against the geo-fence.</a:t>
            </a:r>
            <a:endParaRPr lang="en-US" sz="1750" dirty="0"/>
          </a:p>
        </p:txBody>
      </p:sp>
      <p:sp>
        <p:nvSpPr>
          <p:cNvPr id="13" name="Shape 10"/>
          <p:cNvSpPr/>
          <p:nvPr/>
        </p:nvSpPr>
        <p:spPr>
          <a:xfrm>
            <a:off x="6287810" y="5886688"/>
            <a:ext cx="7541181" cy="1306949"/>
          </a:xfrm>
          <a:prstGeom prst="rect">
            <a:avLst/>
          </a:prstGeom>
          <a:solidFill>
            <a:srgbClr val="110080"/>
          </a:solidFill>
          <a:ln/>
        </p:spPr>
        <p:txBody>
          <a:bodyPr/>
          <a:lstStyle/>
          <a:p>
            <a:endParaRPr lang="en-PK"/>
          </a:p>
        </p:txBody>
      </p:sp>
      <p:sp>
        <p:nvSpPr>
          <p:cNvPr id="14" name="Shape 11"/>
          <p:cNvSpPr/>
          <p:nvPr/>
        </p:nvSpPr>
        <p:spPr>
          <a:xfrm>
            <a:off x="6287810" y="5886688"/>
            <a:ext cx="7541181" cy="30480"/>
          </a:xfrm>
          <a:prstGeom prst="roundRect">
            <a:avLst>
              <a:gd name="adj" fmla="val 312558"/>
            </a:avLst>
          </a:prstGeom>
          <a:solidFill>
            <a:srgbClr val="2A1999"/>
          </a:solidFill>
          <a:ln/>
        </p:spPr>
        <p:txBody>
          <a:bodyPr/>
          <a:lstStyle/>
          <a:p>
            <a:endParaRPr lang="en-PK"/>
          </a:p>
        </p:txBody>
      </p:sp>
      <p:sp>
        <p:nvSpPr>
          <p:cNvPr id="15" name="Text 12"/>
          <p:cNvSpPr/>
          <p:nvPr/>
        </p:nvSpPr>
        <p:spPr>
          <a:xfrm>
            <a:off x="6514624" y="61135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Instant Alerts</a:t>
            </a:r>
            <a:endParaRPr lang="en-US" sz="2200" dirty="0"/>
          </a:p>
        </p:txBody>
      </p:sp>
      <p:sp>
        <p:nvSpPr>
          <p:cNvPr id="16" name="Text 13"/>
          <p:cNvSpPr/>
          <p:nvPr/>
        </p:nvSpPr>
        <p:spPr>
          <a:xfrm>
            <a:off x="6514624" y="6603921"/>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Triggers a buzzer and sends a Blynk notification upon breach.</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4718" y="467320"/>
            <a:ext cx="8638182" cy="571283"/>
          </a:xfrm>
          <a:prstGeom prst="rect">
            <a:avLst/>
          </a:prstGeom>
          <a:noFill/>
          <a:ln/>
        </p:spPr>
        <p:txBody>
          <a:bodyPr wrap="none" lIns="0" tIns="0" rIns="0" bIns="0" rtlCol="0" anchor="t"/>
          <a:lstStyle/>
          <a:p>
            <a:pPr marL="0" indent="0" algn="l">
              <a:lnSpc>
                <a:spcPts val="3300"/>
              </a:lnSpc>
              <a:buNone/>
            </a:pPr>
            <a:r>
              <a:rPr lang="en-US" sz="3600" b="1" dirty="0">
                <a:solidFill>
                  <a:srgbClr val="FFFFFF"/>
                </a:solidFill>
                <a:latin typeface="Calibri" panose="020F0502020204030204" pitchFamily="34" charset="0"/>
                <a:ea typeface="Calibri" panose="020F0502020204030204" pitchFamily="34" charset="0"/>
                <a:cs typeface="Calibri" panose="020F0502020204030204" pitchFamily="34" charset="0"/>
              </a:rPr>
              <a:t>Vibration Detection &amp; Anti-Theft Alarm</a:t>
            </a:r>
            <a:endParaRPr lang="en-US" sz="3600" dirty="0"/>
          </a:p>
        </p:txBody>
      </p:sp>
      <p:sp>
        <p:nvSpPr>
          <p:cNvPr id="3" name="Text 1"/>
          <p:cNvSpPr/>
          <p:nvPr/>
        </p:nvSpPr>
        <p:spPr>
          <a:xfrm>
            <a:off x="594718" y="1038603"/>
            <a:ext cx="12755251" cy="816172"/>
          </a:xfrm>
          <a:prstGeom prst="rect">
            <a:avLst/>
          </a:prstGeom>
          <a:noFill/>
          <a:ln/>
        </p:spPr>
        <p:txBody>
          <a:bodyPr wrap="square" lIns="0" tIns="0" rIns="0" bIns="0" rtlCol="0" anchor="t"/>
          <a:lstStyle/>
          <a:p>
            <a:pPr marL="0" indent="0" algn="l">
              <a:lnSpc>
                <a:spcPct val="150000"/>
              </a:lnSpc>
              <a:buNone/>
            </a:pPr>
            <a:r>
              <a:rPr lang="en-US" dirty="0">
                <a:solidFill>
                  <a:srgbClr val="E5E0DF"/>
                </a:solidFill>
                <a:latin typeface="Inter" pitchFamily="34" charset="0"/>
                <a:ea typeface="Inter" pitchFamily="34" charset="-122"/>
                <a:cs typeface="Inter" pitchFamily="34" charset="-120"/>
              </a:rPr>
              <a:t>A vibration sensor provides an early warning system against tampering or theft. When armed, any significant vibration detected will activate an audible alarm and send an alert to the user.</a:t>
            </a:r>
          </a:p>
          <a:p>
            <a:pPr marL="0" indent="0" algn="l">
              <a:lnSpc>
                <a:spcPts val="2100"/>
              </a:lnSpc>
              <a:buNone/>
            </a:pPr>
            <a:endParaRPr lang="en-US" dirty="0"/>
          </a:p>
        </p:txBody>
      </p:sp>
      <p:pic>
        <p:nvPicPr>
          <p:cNvPr id="4" name="Image 0" descr="preencoded.png"/>
          <p:cNvPicPr>
            <a:picLocks noChangeAspect="1"/>
          </p:cNvPicPr>
          <p:nvPr/>
        </p:nvPicPr>
        <p:blipFill>
          <a:blip r:embed="rId3"/>
          <a:srcRect b="12928"/>
          <a:stretch>
            <a:fillRect/>
          </a:stretch>
        </p:blipFill>
        <p:spPr>
          <a:xfrm>
            <a:off x="0" y="2183725"/>
            <a:ext cx="6844937" cy="6045875"/>
          </a:xfrm>
          <a:prstGeom prst="rect">
            <a:avLst/>
          </a:prstGeom>
        </p:spPr>
      </p:pic>
      <p:sp>
        <p:nvSpPr>
          <p:cNvPr id="5" name="Shape 2"/>
          <p:cNvSpPr/>
          <p:nvPr/>
        </p:nvSpPr>
        <p:spPr>
          <a:xfrm>
            <a:off x="7700010" y="2412563"/>
            <a:ext cx="169902" cy="792123"/>
          </a:xfrm>
          <a:prstGeom prst="roundRect">
            <a:avLst>
              <a:gd name="adj" fmla="val 42009"/>
            </a:avLst>
          </a:prstGeom>
          <a:solidFill>
            <a:srgbClr val="110080"/>
          </a:solidFill>
          <a:ln w="7620">
            <a:solidFill>
              <a:srgbClr val="2A1999"/>
            </a:solidFill>
            <a:prstDash val="solid"/>
          </a:ln>
        </p:spPr>
        <p:txBody>
          <a:bodyPr/>
          <a:lstStyle/>
          <a:p>
            <a:endParaRPr lang="en-PK"/>
          </a:p>
        </p:txBody>
      </p:sp>
      <p:sp>
        <p:nvSpPr>
          <p:cNvPr id="6" name="Shape 3"/>
          <p:cNvSpPr/>
          <p:nvPr/>
        </p:nvSpPr>
        <p:spPr>
          <a:xfrm>
            <a:off x="7530108" y="2301121"/>
            <a:ext cx="509707" cy="509707"/>
          </a:xfrm>
          <a:prstGeom prst="roundRect">
            <a:avLst>
              <a:gd name="adj" fmla="val 89699"/>
            </a:avLst>
          </a:prstGeom>
          <a:solidFill>
            <a:srgbClr val="110080"/>
          </a:solidFill>
          <a:ln w="7620">
            <a:solidFill>
              <a:srgbClr val="2A1999"/>
            </a:solidFill>
            <a:prstDash val="solid"/>
          </a:ln>
        </p:spPr>
        <p:txBody>
          <a:bodyPr/>
          <a:lstStyle/>
          <a:p>
            <a:endParaRPr lang="en-PK"/>
          </a:p>
        </p:txBody>
      </p:sp>
      <p:sp>
        <p:nvSpPr>
          <p:cNvPr id="7" name="Text 4"/>
          <p:cNvSpPr/>
          <p:nvPr/>
        </p:nvSpPr>
        <p:spPr>
          <a:xfrm>
            <a:off x="8209717" y="2327672"/>
            <a:ext cx="2527952" cy="265509"/>
          </a:xfrm>
          <a:prstGeom prst="rect">
            <a:avLst/>
          </a:prstGeom>
          <a:noFill/>
          <a:ln/>
        </p:spPr>
        <p:txBody>
          <a:bodyPr wrap="none" lIns="0" tIns="0" rIns="0" bIns="0" rtlCol="0" anchor="t"/>
          <a:lstStyle/>
          <a:p>
            <a:pPr marL="0" indent="0" algn="l">
              <a:lnSpc>
                <a:spcPts val="2050"/>
              </a:lnSpc>
              <a:buNone/>
            </a:pPr>
            <a:r>
              <a:rPr lang="en-US" b="1" dirty="0">
                <a:solidFill>
                  <a:srgbClr val="E5E0DF"/>
                </a:solidFill>
                <a:latin typeface="Calibri" panose="020F0502020204030204" pitchFamily="34" charset="0"/>
                <a:ea typeface="Calibri" panose="020F0502020204030204" pitchFamily="34" charset="0"/>
                <a:cs typeface="Calibri" panose="020F0502020204030204" pitchFamily="34" charset="0"/>
              </a:rPr>
              <a:t>Arm/Disarm System</a:t>
            </a:r>
            <a:endParaRPr lang="en-US" dirty="0"/>
          </a:p>
        </p:txBody>
      </p:sp>
      <p:sp>
        <p:nvSpPr>
          <p:cNvPr id="8" name="Text 5"/>
          <p:cNvSpPr/>
          <p:nvPr/>
        </p:nvSpPr>
        <p:spPr>
          <a:xfrm>
            <a:off x="8209717" y="2763083"/>
            <a:ext cx="5833586" cy="271820"/>
          </a:xfrm>
          <a:prstGeom prst="rect">
            <a:avLst/>
          </a:prstGeom>
          <a:noFill/>
          <a:ln/>
        </p:spPr>
        <p:txBody>
          <a:bodyPr wrap="none" lIns="0" tIns="0" rIns="0" bIns="0" rtlCol="0" anchor="t"/>
          <a:lstStyle/>
          <a:p>
            <a:pPr marL="0" indent="0" algn="l">
              <a:lnSpc>
                <a:spcPts val="2100"/>
              </a:lnSpc>
              <a:buNone/>
            </a:pPr>
            <a:r>
              <a:rPr lang="en-US" sz="1600" dirty="0">
                <a:solidFill>
                  <a:srgbClr val="E5E0DF"/>
                </a:solidFill>
                <a:latin typeface="Inter" pitchFamily="34" charset="0"/>
                <a:ea typeface="Inter" pitchFamily="34" charset="-122"/>
                <a:cs typeface="Inter" pitchFamily="34" charset="-120"/>
              </a:rPr>
              <a:t>Toggle security status via Blynk or serial commands.</a:t>
            </a:r>
            <a:endParaRPr lang="en-US" sz="1600" dirty="0"/>
          </a:p>
        </p:txBody>
      </p:sp>
      <p:sp>
        <p:nvSpPr>
          <p:cNvPr id="9" name="Shape 6"/>
          <p:cNvSpPr/>
          <p:nvPr/>
        </p:nvSpPr>
        <p:spPr>
          <a:xfrm>
            <a:off x="7954804" y="3629501"/>
            <a:ext cx="169902" cy="792123"/>
          </a:xfrm>
          <a:prstGeom prst="roundRect">
            <a:avLst>
              <a:gd name="adj" fmla="val 42009"/>
            </a:avLst>
          </a:prstGeom>
          <a:solidFill>
            <a:srgbClr val="110080"/>
          </a:solidFill>
          <a:ln w="7620">
            <a:solidFill>
              <a:srgbClr val="2A1999"/>
            </a:solidFill>
            <a:prstDash val="solid"/>
          </a:ln>
        </p:spPr>
        <p:txBody>
          <a:bodyPr/>
          <a:lstStyle/>
          <a:p>
            <a:endParaRPr lang="en-PK"/>
          </a:p>
        </p:txBody>
      </p:sp>
      <p:sp>
        <p:nvSpPr>
          <p:cNvPr id="10" name="Shape 7"/>
          <p:cNvSpPr/>
          <p:nvPr/>
        </p:nvSpPr>
        <p:spPr>
          <a:xfrm>
            <a:off x="7784902" y="3518059"/>
            <a:ext cx="509707" cy="509707"/>
          </a:xfrm>
          <a:prstGeom prst="roundRect">
            <a:avLst>
              <a:gd name="adj" fmla="val 89699"/>
            </a:avLst>
          </a:prstGeom>
          <a:solidFill>
            <a:srgbClr val="110080"/>
          </a:solidFill>
          <a:ln w="7620">
            <a:solidFill>
              <a:srgbClr val="2A1999"/>
            </a:solidFill>
            <a:prstDash val="solid"/>
          </a:ln>
        </p:spPr>
        <p:txBody>
          <a:bodyPr/>
          <a:lstStyle/>
          <a:p>
            <a:endParaRPr lang="en-PK"/>
          </a:p>
        </p:txBody>
      </p:sp>
      <p:sp>
        <p:nvSpPr>
          <p:cNvPr id="11" name="Text 8"/>
          <p:cNvSpPr/>
          <p:nvPr/>
        </p:nvSpPr>
        <p:spPr>
          <a:xfrm>
            <a:off x="8464510" y="3544610"/>
            <a:ext cx="2124194" cy="265509"/>
          </a:xfrm>
          <a:prstGeom prst="rect">
            <a:avLst/>
          </a:prstGeom>
          <a:noFill/>
          <a:ln/>
        </p:spPr>
        <p:txBody>
          <a:bodyPr wrap="none" lIns="0" tIns="0" rIns="0" bIns="0" rtlCol="0" anchor="t"/>
          <a:lstStyle/>
          <a:p>
            <a:pPr marL="0" indent="0" algn="l">
              <a:lnSpc>
                <a:spcPts val="2050"/>
              </a:lnSpc>
              <a:buNone/>
            </a:pPr>
            <a:r>
              <a:rPr lang="en-US" b="1" dirty="0">
                <a:solidFill>
                  <a:srgbClr val="E5E0DF"/>
                </a:solidFill>
                <a:latin typeface="Calibri" panose="020F0502020204030204" pitchFamily="34" charset="0"/>
                <a:ea typeface="Calibri" panose="020F0502020204030204" pitchFamily="34" charset="0"/>
                <a:cs typeface="Calibri" panose="020F0502020204030204" pitchFamily="34" charset="0"/>
              </a:rPr>
              <a:t>Detect Vibration</a:t>
            </a:r>
            <a:endParaRPr lang="en-US" dirty="0"/>
          </a:p>
        </p:txBody>
      </p:sp>
      <p:sp>
        <p:nvSpPr>
          <p:cNvPr id="12" name="Text 9"/>
          <p:cNvSpPr/>
          <p:nvPr/>
        </p:nvSpPr>
        <p:spPr>
          <a:xfrm>
            <a:off x="8464510" y="3980021"/>
            <a:ext cx="5578793" cy="271820"/>
          </a:xfrm>
          <a:prstGeom prst="rect">
            <a:avLst/>
          </a:prstGeom>
          <a:noFill/>
          <a:ln/>
        </p:spPr>
        <p:txBody>
          <a:bodyPr wrap="none" lIns="0" tIns="0" rIns="0" bIns="0" rtlCol="0" anchor="t"/>
          <a:lstStyle/>
          <a:p>
            <a:pPr marL="0" indent="0" algn="l">
              <a:lnSpc>
                <a:spcPts val="2100"/>
              </a:lnSpc>
              <a:buNone/>
            </a:pPr>
            <a:r>
              <a:rPr lang="en-US" sz="1600" dirty="0">
                <a:solidFill>
                  <a:srgbClr val="E5E0DF"/>
                </a:solidFill>
                <a:latin typeface="Inter" pitchFamily="34" charset="0"/>
                <a:ea typeface="Inter" pitchFamily="34" charset="-122"/>
                <a:cs typeface="Inter" pitchFamily="34" charset="-120"/>
              </a:rPr>
              <a:t>Monitors the vehicle for unauthorized movement or impact.</a:t>
            </a:r>
            <a:endParaRPr lang="en-US" sz="1600" dirty="0"/>
          </a:p>
        </p:txBody>
      </p:sp>
      <p:sp>
        <p:nvSpPr>
          <p:cNvPr id="13" name="Shape 10"/>
          <p:cNvSpPr/>
          <p:nvPr/>
        </p:nvSpPr>
        <p:spPr>
          <a:xfrm>
            <a:off x="8209717" y="4846439"/>
            <a:ext cx="169902" cy="792123"/>
          </a:xfrm>
          <a:prstGeom prst="roundRect">
            <a:avLst>
              <a:gd name="adj" fmla="val 42009"/>
            </a:avLst>
          </a:prstGeom>
          <a:solidFill>
            <a:srgbClr val="110080"/>
          </a:solidFill>
          <a:ln w="7620">
            <a:solidFill>
              <a:srgbClr val="2A1999"/>
            </a:solidFill>
            <a:prstDash val="solid"/>
          </a:ln>
        </p:spPr>
        <p:txBody>
          <a:bodyPr/>
          <a:lstStyle/>
          <a:p>
            <a:endParaRPr lang="en-PK"/>
          </a:p>
        </p:txBody>
      </p:sp>
      <p:sp>
        <p:nvSpPr>
          <p:cNvPr id="14" name="Shape 11"/>
          <p:cNvSpPr/>
          <p:nvPr/>
        </p:nvSpPr>
        <p:spPr>
          <a:xfrm>
            <a:off x="8039814" y="4734997"/>
            <a:ext cx="509707" cy="509707"/>
          </a:xfrm>
          <a:prstGeom prst="roundRect">
            <a:avLst>
              <a:gd name="adj" fmla="val 89699"/>
            </a:avLst>
          </a:prstGeom>
          <a:solidFill>
            <a:srgbClr val="110080"/>
          </a:solidFill>
          <a:ln w="7620">
            <a:solidFill>
              <a:srgbClr val="2A1999"/>
            </a:solidFill>
            <a:prstDash val="solid"/>
          </a:ln>
        </p:spPr>
        <p:txBody>
          <a:bodyPr/>
          <a:lstStyle/>
          <a:p>
            <a:endParaRPr lang="en-PK"/>
          </a:p>
        </p:txBody>
      </p:sp>
      <p:sp>
        <p:nvSpPr>
          <p:cNvPr id="15" name="Text 12"/>
          <p:cNvSpPr/>
          <p:nvPr/>
        </p:nvSpPr>
        <p:spPr>
          <a:xfrm>
            <a:off x="8719423" y="4761548"/>
            <a:ext cx="2124194" cy="265509"/>
          </a:xfrm>
          <a:prstGeom prst="rect">
            <a:avLst/>
          </a:prstGeom>
          <a:noFill/>
          <a:ln/>
        </p:spPr>
        <p:txBody>
          <a:bodyPr wrap="none" lIns="0" tIns="0" rIns="0" bIns="0" rtlCol="0" anchor="t"/>
          <a:lstStyle/>
          <a:p>
            <a:pPr marL="0" indent="0" algn="l">
              <a:lnSpc>
                <a:spcPts val="2050"/>
              </a:lnSpc>
              <a:buNone/>
            </a:pPr>
            <a:r>
              <a:rPr lang="en-US" b="1" dirty="0">
                <a:solidFill>
                  <a:srgbClr val="E5E0DF"/>
                </a:solidFill>
                <a:latin typeface="Calibri" panose="020F0502020204030204" pitchFamily="34" charset="0"/>
                <a:ea typeface="Calibri" panose="020F0502020204030204" pitchFamily="34" charset="0"/>
                <a:cs typeface="Calibri" panose="020F0502020204030204" pitchFamily="34" charset="0"/>
              </a:rPr>
              <a:t>Trigger Alarm</a:t>
            </a:r>
            <a:endParaRPr lang="en-US" dirty="0"/>
          </a:p>
        </p:txBody>
      </p:sp>
      <p:sp>
        <p:nvSpPr>
          <p:cNvPr id="16" name="Text 13"/>
          <p:cNvSpPr/>
          <p:nvPr/>
        </p:nvSpPr>
        <p:spPr>
          <a:xfrm>
            <a:off x="8719423" y="5196959"/>
            <a:ext cx="5323880" cy="271820"/>
          </a:xfrm>
          <a:prstGeom prst="rect">
            <a:avLst/>
          </a:prstGeom>
          <a:noFill/>
          <a:ln/>
        </p:spPr>
        <p:txBody>
          <a:bodyPr wrap="none" lIns="0" tIns="0" rIns="0" bIns="0" rtlCol="0" anchor="t"/>
          <a:lstStyle/>
          <a:p>
            <a:pPr marL="0" indent="0" algn="l">
              <a:lnSpc>
                <a:spcPts val="2100"/>
              </a:lnSpc>
              <a:buNone/>
            </a:pPr>
            <a:r>
              <a:rPr lang="en-US" sz="1600" dirty="0">
                <a:solidFill>
                  <a:srgbClr val="E5E0DF"/>
                </a:solidFill>
                <a:latin typeface="Inter" pitchFamily="34" charset="0"/>
                <a:ea typeface="Inter" pitchFamily="34" charset="-122"/>
                <a:cs typeface="Inter" pitchFamily="34" charset="-120"/>
              </a:rPr>
              <a:t>Activates a loud buzzer and sends mobile alerts.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E4D243A-C1BD-6866-7A90-9C50617E1C44}"/>
              </a:ext>
            </a:extLst>
          </p:cNvPr>
          <p:cNvPicPr>
            <a:picLocks noChangeAspect="1"/>
          </p:cNvPicPr>
          <p:nvPr/>
        </p:nvPicPr>
        <p:blipFill>
          <a:blip r:embed="rId2"/>
          <a:srcRect t="9568" b="5401"/>
          <a:stretch>
            <a:fillRect/>
          </a:stretch>
        </p:blipFill>
        <p:spPr>
          <a:xfrm>
            <a:off x="2219313" y="772159"/>
            <a:ext cx="3459352" cy="6685279"/>
          </a:xfrm>
          <a:prstGeom prst="rect">
            <a:avLst/>
          </a:prstGeom>
        </p:spPr>
      </p:pic>
      <p:cxnSp>
        <p:nvCxnSpPr>
          <p:cNvPr id="18" name="Straight Connector 1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95949" y="1371600"/>
            <a:ext cx="0" cy="54864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3D8D0B4-E1B3-D705-D9B6-A91B69DC772D}"/>
              </a:ext>
            </a:extLst>
          </p:cNvPr>
          <p:cNvPicPr>
            <a:picLocks noChangeAspect="1"/>
          </p:cNvPicPr>
          <p:nvPr/>
        </p:nvPicPr>
        <p:blipFill>
          <a:blip r:embed="rId3"/>
          <a:srcRect t="9568" b="5401"/>
          <a:stretch>
            <a:fillRect/>
          </a:stretch>
        </p:blipFill>
        <p:spPr>
          <a:xfrm>
            <a:off x="8951733" y="772160"/>
            <a:ext cx="3459352" cy="6685279"/>
          </a:xfrm>
          <a:prstGeom prst="rect">
            <a:avLst/>
          </a:prstGeom>
        </p:spPr>
      </p:pic>
      <p:sp>
        <p:nvSpPr>
          <p:cNvPr id="4" name="TextBox 3">
            <a:extLst>
              <a:ext uri="{FF2B5EF4-FFF2-40B4-BE49-F238E27FC236}">
                <a16:creationId xmlns:a16="http://schemas.microsoft.com/office/drawing/2014/main" id="{6A59186C-2ABA-08D6-6E5B-0206E7BDFD37}"/>
              </a:ext>
            </a:extLst>
          </p:cNvPr>
          <p:cNvSpPr txBox="1"/>
          <p:nvPr/>
        </p:nvSpPr>
        <p:spPr>
          <a:xfrm>
            <a:off x="5969726" y="540603"/>
            <a:ext cx="2717072" cy="830997"/>
          </a:xfrm>
          <a:prstGeom prst="rect">
            <a:avLst/>
          </a:prstGeom>
          <a:noFill/>
        </p:spPr>
        <p:txBody>
          <a:bodyPr wrap="square" rtlCol="0">
            <a:spAutoFit/>
          </a:bodyPr>
          <a:lstStyle/>
          <a:p>
            <a:pPr algn="ctr"/>
            <a:r>
              <a:rPr lang="en-US" sz="2400" b="1" dirty="0">
                <a:solidFill>
                  <a:srgbClr val="002060"/>
                </a:solidFill>
              </a:rPr>
              <a:t>Screenshots of alert notifications</a:t>
            </a:r>
            <a:endParaRPr lang="en-PK" sz="2400" b="1" dirty="0">
              <a:solidFill>
                <a:srgbClr val="002060"/>
              </a:solidFill>
            </a:endParaRPr>
          </a:p>
        </p:txBody>
      </p:sp>
    </p:spTree>
    <p:extLst>
      <p:ext uri="{BB962C8B-B14F-4D97-AF65-F5344CB8AC3E}">
        <p14:creationId xmlns:p14="http://schemas.microsoft.com/office/powerpoint/2010/main" val="109576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7C0B2059-8653-94C3-6B26-90DC65C99CEA}"/>
              </a:ext>
            </a:extLst>
          </p:cNvPr>
          <p:cNvSpPr/>
          <p:nvPr/>
        </p:nvSpPr>
        <p:spPr>
          <a:xfrm>
            <a:off x="1120802" y="2983831"/>
            <a:ext cx="3451345" cy="1648327"/>
          </a:xfrm>
          <a:prstGeom prst="round2DiagRect">
            <a:avLst/>
          </a:prstGeom>
          <a:solidFill>
            <a:srgbClr val="2514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Forward Button</a:t>
            </a:r>
          </a:p>
          <a:p>
            <a:pPr algn="ctr"/>
            <a:endParaRPr lang="en-US" sz="2400" b="1" dirty="0"/>
          </a:p>
          <a:p>
            <a:r>
              <a:rPr lang="en-US" dirty="0"/>
              <a:t>For moving the motor forward.</a:t>
            </a:r>
            <a:endParaRPr lang="en-PK" dirty="0"/>
          </a:p>
        </p:txBody>
      </p:sp>
      <p:sp>
        <p:nvSpPr>
          <p:cNvPr id="5" name="Rectangle: Diagonal Corners Rounded 4">
            <a:extLst>
              <a:ext uri="{FF2B5EF4-FFF2-40B4-BE49-F238E27FC236}">
                <a16:creationId xmlns:a16="http://schemas.microsoft.com/office/drawing/2014/main" id="{AFC9EEF2-6CBF-BBE3-EDA8-9BCAB9AD0BBA}"/>
              </a:ext>
            </a:extLst>
          </p:cNvPr>
          <p:cNvSpPr/>
          <p:nvPr/>
        </p:nvSpPr>
        <p:spPr>
          <a:xfrm>
            <a:off x="1120802" y="4870835"/>
            <a:ext cx="3451639" cy="2865470"/>
          </a:xfrm>
          <a:prstGeom prst="round2DiagRect">
            <a:avLst/>
          </a:prstGeom>
          <a:solidFill>
            <a:srgbClr val="2514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Engine Lock Button</a:t>
            </a:r>
          </a:p>
          <a:p>
            <a:pPr algn="ctr"/>
            <a:endParaRPr lang="en-US" sz="2400" b="1" dirty="0"/>
          </a:p>
          <a:p>
            <a:pPr algn="ctr"/>
            <a:r>
              <a:rPr lang="en-US" dirty="0"/>
              <a:t>Utilized for locking and unlocking the engine.</a:t>
            </a:r>
            <a:endParaRPr lang="en-PK" dirty="0"/>
          </a:p>
        </p:txBody>
      </p:sp>
      <p:sp>
        <p:nvSpPr>
          <p:cNvPr id="6" name="Rectangle: Diagonal Corners Rounded 5">
            <a:extLst>
              <a:ext uri="{FF2B5EF4-FFF2-40B4-BE49-F238E27FC236}">
                <a16:creationId xmlns:a16="http://schemas.microsoft.com/office/drawing/2014/main" id="{B3097293-3852-3996-FF99-ED8EEE86A789}"/>
              </a:ext>
            </a:extLst>
          </p:cNvPr>
          <p:cNvSpPr/>
          <p:nvPr/>
        </p:nvSpPr>
        <p:spPr>
          <a:xfrm>
            <a:off x="5827972" y="4870833"/>
            <a:ext cx="3451639" cy="2865472"/>
          </a:xfrm>
          <a:prstGeom prst="round2DiagRect">
            <a:avLst/>
          </a:prstGeom>
          <a:solidFill>
            <a:srgbClr val="2514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Arm/Disarm Button</a:t>
            </a:r>
          </a:p>
          <a:p>
            <a:pPr algn="ctr"/>
            <a:endParaRPr lang="en-US" sz="2400" b="1" dirty="0"/>
          </a:p>
          <a:p>
            <a:pPr algn="ctr"/>
            <a:r>
              <a:rPr lang="en-US" dirty="0"/>
              <a:t>This button activates or deactivates the system. When the system is armed, and the car is lifted or leaves a specific area, a notification alert will be sent to Blynk.</a:t>
            </a:r>
            <a:endParaRPr lang="en-PK" dirty="0"/>
          </a:p>
        </p:txBody>
      </p:sp>
      <p:sp>
        <p:nvSpPr>
          <p:cNvPr id="7" name="Rectangle: Diagonal Corners Rounded 6">
            <a:extLst>
              <a:ext uri="{FF2B5EF4-FFF2-40B4-BE49-F238E27FC236}">
                <a16:creationId xmlns:a16="http://schemas.microsoft.com/office/drawing/2014/main" id="{E8F3F051-E3C8-25AF-FED5-5E4BF43FD239}"/>
              </a:ext>
            </a:extLst>
          </p:cNvPr>
          <p:cNvSpPr/>
          <p:nvPr/>
        </p:nvSpPr>
        <p:spPr>
          <a:xfrm>
            <a:off x="5827972" y="2983830"/>
            <a:ext cx="3451345" cy="1648327"/>
          </a:xfrm>
          <a:prstGeom prst="round2DiagRect">
            <a:avLst/>
          </a:prstGeom>
          <a:solidFill>
            <a:srgbClr val="2514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Backward Button</a:t>
            </a:r>
          </a:p>
          <a:p>
            <a:pPr algn="ctr"/>
            <a:endParaRPr lang="en-US" sz="2400" dirty="0"/>
          </a:p>
          <a:p>
            <a:pPr algn="ctr"/>
            <a:r>
              <a:rPr lang="en-US" dirty="0"/>
              <a:t>For</a:t>
            </a:r>
            <a:r>
              <a:rPr lang="en-US" sz="2400" dirty="0"/>
              <a:t> </a:t>
            </a:r>
            <a:r>
              <a:rPr lang="en-US" dirty="0"/>
              <a:t>reversing the motor.</a:t>
            </a:r>
            <a:endParaRPr lang="en-PK" dirty="0"/>
          </a:p>
        </p:txBody>
      </p:sp>
      <p:sp>
        <p:nvSpPr>
          <p:cNvPr id="12" name="Text 0">
            <a:extLst>
              <a:ext uri="{FF2B5EF4-FFF2-40B4-BE49-F238E27FC236}">
                <a16:creationId xmlns:a16="http://schemas.microsoft.com/office/drawing/2014/main" id="{FBFD6034-726A-D0DE-43A8-6D17FA2DA198}"/>
              </a:ext>
            </a:extLst>
          </p:cNvPr>
          <p:cNvSpPr/>
          <p:nvPr/>
        </p:nvSpPr>
        <p:spPr>
          <a:xfrm>
            <a:off x="1120802" y="1017320"/>
            <a:ext cx="7556421" cy="645413"/>
          </a:xfrm>
          <a:prstGeom prst="rect">
            <a:avLst/>
          </a:prstGeom>
          <a:noFill/>
          <a:ln/>
        </p:spPr>
        <p:txBody>
          <a:bodyPr wrap="square" lIns="0" tIns="0" rIns="0" bIns="0" rtlCol="0" anchor="t"/>
          <a:lstStyle/>
          <a:p>
            <a:pPr marL="0" indent="0" algn="l">
              <a:lnSpc>
                <a:spcPts val="4450"/>
              </a:lnSpc>
              <a:buNone/>
            </a:pPr>
            <a:r>
              <a:rPr lang="en-US" sz="3550" b="1" dirty="0">
                <a:solidFill>
                  <a:srgbClr val="FFFFFF"/>
                </a:solidFill>
                <a:latin typeface="Calibri" panose="020F0502020204030204" pitchFamily="34" charset="0"/>
                <a:ea typeface="Calibri" panose="020F0502020204030204" pitchFamily="34" charset="0"/>
                <a:cs typeface="Calibri" panose="020F0502020204030204" pitchFamily="34" charset="0"/>
              </a:rPr>
              <a:t>Blynk Integration:</a:t>
            </a:r>
          </a:p>
          <a:p>
            <a:pPr marL="0" indent="0" algn="l">
              <a:lnSpc>
                <a:spcPts val="4450"/>
              </a:lnSpc>
              <a:buNone/>
            </a:pPr>
            <a:endParaRPr lang="en-US" sz="3550" dirty="0"/>
          </a:p>
        </p:txBody>
      </p:sp>
      <p:sp>
        <p:nvSpPr>
          <p:cNvPr id="14" name="Text 1">
            <a:extLst>
              <a:ext uri="{FF2B5EF4-FFF2-40B4-BE49-F238E27FC236}">
                <a16:creationId xmlns:a16="http://schemas.microsoft.com/office/drawing/2014/main" id="{8A64979F-CEE9-04C0-3CF3-1EEF9735185C}"/>
              </a:ext>
            </a:extLst>
          </p:cNvPr>
          <p:cNvSpPr/>
          <p:nvPr/>
        </p:nvSpPr>
        <p:spPr>
          <a:xfrm>
            <a:off x="1167357" y="2019348"/>
            <a:ext cx="6810168" cy="725805"/>
          </a:xfrm>
          <a:prstGeom prst="rect">
            <a:avLst/>
          </a:prstGeom>
          <a:noFill/>
          <a:ln/>
        </p:spPr>
        <p:txBody>
          <a:bodyPr wrap="square" lIns="0" tIns="0" rIns="0" bIns="0" rtlCol="0" anchor="t"/>
          <a:lstStyle/>
          <a:p>
            <a:pPr>
              <a:lnSpc>
                <a:spcPts val="2850"/>
              </a:lnSpc>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Four buttons have been added to the Blynk application:</a:t>
            </a:r>
            <a:endParaRPr lang="en-US" sz="1750" dirty="0"/>
          </a:p>
        </p:txBody>
      </p:sp>
      <p:pic>
        <p:nvPicPr>
          <p:cNvPr id="15" name="Picture 14">
            <a:extLst>
              <a:ext uri="{FF2B5EF4-FFF2-40B4-BE49-F238E27FC236}">
                <a16:creationId xmlns:a16="http://schemas.microsoft.com/office/drawing/2014/main" id="{C2FE067A-A5A0-C622-B7BC-8C6B4A3A5E50}"/>
              </a:ext>
            </a:extLst>
          </p:cNvPr>
          <p:cNvPicPr>
            <a:picLocks noChangeAspect="1"/>
          </p:cNvPicPr>
          <p:nvPr/>
        </p:nvPicPr>
        <p:blipFill>
          <a:blip r:embed="rId2"/>
          <a:srcRect b="4386"/>
          <a:stretch>
            <a:fillRect/>
          </a:stretch>
        </p:blipFill>
        <p:spPr>
          <a:xfrm>
            <a:off x="10861860" y="0"/>
            <a:ext cx="3768540" cy="8212543"/>
          </a:xfrm>
          <a:prstGeom prst="rect">
            <a:avLst/>
          </a:prstGeom>
        </p:spPr>
      </p:pic>
    </p:spTree>
    <p:extLst>
      <p:ext uri="{BB962C8B-B14F-4D97-AF65-F5344CB8AC3E}">
        <p14:creationId xmlns:p14="http://schemas.microsoft.com/office/powerpoint/2010/main" val="3345596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93790" y="1135261"/>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FFFFFF"/>
                </a:solidFill>
                <a:latin typeface="Calibri" panose="020F0502020204030204" pitchFamily="34" charset="0"/>
                <a:ea typeface="Calibri" panose="020F0502020204030204" pitchFamily="34" charset="0"/>
                <a:cs typeface="Calibri" panose="020F0502020204030204" pitchFamily="34" charset="0"/>
              </a:rPr>
              <a:t>Visual Feedback with OLED Display</a:t>
            </a:r>
            <a:endParaRPr lang="en-US" sz="3550" dirty="0"/>
          </a:p>
        </p:txBody>
      </p:sp>
      <p:sp>
        <p:nvSpPr>
          <p:cNvPr id="4" name="Text 1"/>
          <p:cNvSpPr/>
          <p:nvPr/>
        </p:nvSpPr>
        <p:spPr>
          <a:xfrm>
            <a:off x="793790" y="260937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 compact OLED display provides immediate, on-device status updates, allowing for quick glances at critical information without needing the Blynk app.</a:t>
            </a:r>
            <a:endParaRPr lang="en-US" sz="1750" dirty="0"/>
          </a:p>
        </p:txBody>
      </p:sp>
      <p:sp>
        <p:nvSpPr>
          <p:cNvPr id="5" name="Text 2"/>
          <p:cNvSpPr/>
          <p:nvPr/>
        </p:nvSpPr>
        <p:spPr>
          <a:xfrm>
            <a:off x="793790" y="3953232"/>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Motor Status:</a:t>
            </a:r>
            <a:r>
              <a:rPr lang="en-US" sz="1750" dirty="0">
                <a:solidFill>
                  <a:srgbClr val="E5E0DF"/>
                </a:solidFill>
                <a:latin typeface="Inter" pitchFamily="34" charset="0"/>
                <a:ea typeface="Inter" pitchFamily="34" charset="-122"/>
                <a:cs typeface="Inter" pitchFamily="34" charset="-120"/>
              </a:rPr>
              <a:t> Clearly indicates whether the motor is stopped, moving forward, or backward.</a:t>
            </a:r>
            <a:endParaRPr lang="en-US" sz="1750" dirty="0"/>
          </a:p>
        </p:txBody>
      </p:sp>
      <p:sp>
        <p:nvSpPr>
          <p:cNvPr id="6" name="Text 3"/>
          <p:cNvSpPr/>
          <p:nvPr/>
        </p:nvSpPr>
        <p:spPr>
          <a:xfrm>
            <a:off x="793790" y="4758333"/>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Engine Lock Status:</a:t>
            </a:r>
            <a:r>
              <a:rPr lang="en-US" sz="1750" dirty="0">
                <a:solidFill>
                  <a:srgbClr val="E5E0DF"/>
                </a:solidFill>
                <a:latin typeface="Inter" pitchFamily="34" charset="0"/>
                <a:ea typeface="Inter" pitchFamily="34" charset="-122"/>
                <a:cs typeface="Inter" pitchFamily="34" charset="-120"/>
              </a:rPr>
              <a:t> Shows if the engine is "LOCKED" or "UNLOCKED."</a:t>
            </a:r>
            <a:endParaRPr lang="en-US" sz="1750" dirty="0"/>
          </a:p>
        </p:txBody>
      </p:sp>
      <p:sp>
        <p:nvSpPr>
          <p:cNvPr id="7" name="Text 4"/>
          <p:cNvSpPr/>
          <p:nvPr/>
        </p:nvSpPr>
        <p:spPr>
          <a:xfrm>
            <a:off x="793790" y="5563433"/>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GPS Information:</a:t>
            </a:r>
            <a:r>
              <a:rPr lang="en-US" sz="1750" dirty="0">
                <a:solidFill>
                  <a:srgbClr val="E5E0DF"/>
                </a:solidFill>
                <a:latin typeface="Inter" pitchFamily="34" charset="0"/>
                <a:ea typeface="Inter" pitchFamily="34" charset="-122"/>
                <a:cs typeface="Inter" pitchFamily="34" charset="-120"/>
              </a:rPr>
              <a:t> Displays current GPS mode (LIVE, LAST, NO GPS) and coordinates.</a:t>
            </a:r>
            <a:endParaRPr lang="en-US" sz="1750" dirty="0"/>
          </a:p>
        </p:txBody>
      </p:sp>
      <p:sp>
        <p:nvSpPr>
          <p:cNvPr id="8" name="Text 5"/>
          <p:cNvSpPr/>
          <p:nvPr/>
        </p:nvSpPr>
        <p:spPr>
          <a:xfrm>
            <a:off x="793790" y="6368534"/>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Security Alerts:</a:t>
            </a:r>
            <a:r>
              <a:rPr lang="en-US" sz="1750" dirty="0">
                <a:solidFill>
                  <a:srgbClr val="E5E0DF"/>
                </a:solidFill>
                <a:latin typeface="Inter" pitchFamily="34" charset="0"/>
                <a:ea typeface="Inter" pitchFamily="34" charset="-122"/>
                <a:cs typeface="Inter" pitchFamily="34" charset="-120"/>
              </a:rPr>
              <a:t> Indicates vibration detection and geo-fence breach status.</a:t>
            </a:r>
            <a:endParaRPr lang="en-US" sz="1750" dirty="0"/>
          </a:p>
        </p:txBody>
      </p:sp>
      <p:sp>
        <p:nvSpPr>
          <p:cNvPr id="12" name="AutoShape 2">
            <a:extLst>
              <a:ext uri="{FF2B5EF4-FFF2-40B4-BE49-F238E27FC236}">
                <a16:creationId xmlns:a16="http://schemas.microsoft.com/office/drawing/2014/main" id="{4700C48D-6917-182E-B04F-DA4CBA5D3131}"/>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pic>
        <p:nvPicPr>
          <p:cNvPr id="13" name="Picture 12">
            <a:extLst>
              <a:ext uri="{FF2B5EF4-FFF2-40B4-BE49-F238E27FC236}">
                <a16:creationId xmlns:a16="http://schemas.microsoft.com/office/drawing/2014/main" id="{37DAA2D1-7AC5-89FF-C6C6-2713F03A4CC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Lst>
          </a:blip>
          <a:srcRect l="11097" t="18229" r="14623" b="33178"/>
          <a:stretch>
            <a:fillRect/>
          </a:stretch>
        </p:blipFill>
        <p:spPr>
          <a:xfrm>
            <a:off x="8821400" y="1854199"/>
            <a:ext cx="5809000" cy="4216401"/>
          </a:xfrm>
          <a:prstGeom prst="rect">
            <a:avLst/>
          </a:prstGeom>
          <a:ln>
            <a:noFill/>
          </a:ln>
          <a:effectLst>
            <a:softEdge rad="11250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4718" y="380999"/>
            <a:ext cx="9425582" cy="657603"/>
          </a:xfrm>
          <a:prstGeom prst="rect">
            <a:avLst/>
          </a:prstGeom>
          <a:noFill/>
          <a:ln/>
        </p:spPr>
        <p:txBody>
          <a:bodyPr wrap="none" lIns="0" tIns="0" rIns="0" bIns="0" rtlCol="0" anchor="t"/>
          <a:lstStyle/>
          <a:p>
            <a:pPr marL="0" indent="0" algn="l">
              <a:lnSpc>
                <a:spcPts val="2700"/>
              </a:lnSpc>
              <a:buNone/>
            </a:pPr>
            <a:r>
              <a:rPr lang="en-US" sz="3200" b="1" dirty="0">
                <a:solidFill>
                  <a:srgbClr val="FFFFFF"/>
                </a:solidFill>
                <a:latin typeface="Calibri" panose="020F0502020204030204" pitchFamily="34" charset="0"/>
                <a:ea typeface="Calibri" panose="020F0502020204030204" pitchFamily="34" charset="0"/>
                <a:cs typeface="Calibri" panose="020F0502020204030204" pitchFamily="34" charset="0"/>
              </a:rPr>
              <a:t>Data Logging &amp; Analytics with ThingSpeak</a:t>
            </a:r>
            <a:endParaRPr lang="en-US" sz="3200" dirty="0"/>
          </a:p>
        </p:txBody>
      </p:sp>
      <p:sp>
        <p:nvSpPr>
          <p:cNvPr id="5" name="Shape 2"/>
          <p:cNvSpPr/>
          <p:nvPr/>
        </p:nvSpPr>
        <p:spPr>
          <a:xfrm>
            <a:off x="6511885" y="8616196"/>
            <a:ext cx="138470" cy="138470"/>
          </a:xfrm>
          <a:prstGeom prst="roundRect">
            <a:avLst>
              <a:gd name="adj" fmla="val 13207"/>
            </a:avLst>
          </a:prstGeom>
          <a:solidFill>
            <a:srgbClr val="6952FF"/>
          </a:solidFill>
          <a:ln/>
        </p:spPr>
        <p:txBody>
          <a:bodyPr/>
          <a:lstStyle/>
          <a:p>
            <a:endParaRPr lang="en-PK"/>
          </a:p>
        </p:txBody>
      </p:sp>
      <p:sp>
        <p:nvSpPr>
          <p:cNvPr id="6" name="Text 3"/>
          <p:cNvSpPr/>
          <p:nvPr/>
        </p:nvSpPr>
        <p:spPr>
          <a:xfrm>
            <a:off x="6711315" y="8616196"/>
            <a:ext cx="527685" cy="138589"/>
          </a:xfrm>
          <a:prstGeom prst="rect">
            <a:avLst/>
          </a:prstGeom>
          <a:noFill/>
          <a:ln/>
        </p:spPr>
        <p:txBody>
          <a:bodyPr wrap="none" lIns="0" tIns="0" rIns="0" bIns="0" rtlCol="0" anchor="t"/>
          <a:lstStyle/>
          <a:p>
            <a:pPr marL="0" indent="0" algn="l">
              <a:lnSpc>
                <a:spcPts val="1050"/>
              </a:lnSpc>
              <a:buNone/>
            </a:pPr>
            <a:r>
              <a:rPr lang="en-US" sz="1050" dirty="0">
                <a:solidFill>
                  <a:srgbClr val="E5E0DF"/>
                </a:solidFill>
                <a:latin typeface="Inter" pitchFamily="34" charset="0"/>
                <a:ea typeface="Inter" pitchFamily="34" charset="-122"/>
                <a:cs typeface="Inter" pitchFamily="34" charset="-120"/>
              </a:rPr>
              <a:t>Latitude</a:t>
            </a:r>
            <a:endParaRPr lang="en-US" sz="1050" dirty="0"/>
          </a:p>
        </p:txBody>
      </p:sp>
      <p:sp>
        <p:nvSpPr>
          <p:cNvPr id="7" name="Shape 4"/>
          <p:cNvSpPr/>
          <p:nvPr/>
        </p:nvSpPr>
        <p:spPr>
          <a:xfrm>
            <a:off x="7391400" y="8616196"/>
            <a:ext cx="138470" cy="138470"/>
          </a:xfrm>
          <a:prstGeom prst="roundRect">
            <a:avLst>
              <a:gd name="adj" fmla="val 13207"/>
            </a:avLst>
          </a:prstGeom>
          <a:solidFill>
            <a:srgbClr val="A99CFF"/>
          </a:solidFill>
          <a:ln/>
        </p:spPr>
        <p:txBody>
          <a:bodyPr/>
          <a:lstStyle/>
          <a:p>
            <a:endParaRPr lang="en-PK"/>
          </a:p>
        </p:txBody>
      </p:sp>
      <p:sp>
        <p:nvSpPr>
          <p:cNvPr id="8" name="Text 5"/>
          <p:cNvSpPr/>
          <p:nvPr/>
        </p:nvSpPr>
        <p:spPr>
          <a:xfrm>
            <a:off x="7590830" y="8616196"/>
            <a:ext cx="654368" cy="138589"/>
          </a:xfrm>
          <a:prstGeom prst="rect">
            <a:avLst/>
          </a:prstGeom>
          <a:noFill/>
          <a:ln/>
        </p:spPr>
        <p:txBody>
          <a:bodyPr wrap="none" lIns="0" tIns="0" rIns="0" bIns="0" rtlCol="0" anchor="t"/>
          <a:lstStyle/>
          <a:p>
            <a:pPr marL="0" indent="0" algn="l">
              <a:lnSpc>
                <a:spcPts val="1050"/>
              </a:lnSpc>
              <a:buNone/>
            </a:pPr>
            <a:r>
              <a:rPr lang="en-US" sz="1050" dirty="0">
                <a:solidFill>
                  <a:srgbClr val="E5E0DF"/>
                </a:solidFill>
                <a:latin typeface="Inter" pitchFamily="34" charset="0"/>
                <a:ea typeface="Inter" pitchFamily="34" charset="-122"/>
                <a:cs typeface="Inter" pitchFamily="34" charset="-120"/>
              </a:rPr>
              <a:t>Longitude</a:t>
            </a:r>
            <a:endParaRPr lang="en-US" sz="1050" dirty="0"/>
          </a:p>
        </p:txBody>
      </p:sp>
      <p:sp>
        <p:nvSpPr>
          <p:cNvPr id="9" name="Text 6"/>
          <p:cNvSpPr/>
          <p:nvPr/>
        </p:nvSpPr>
        <p:spPr>
          <a:xfrm>
            <a:off x="484942" y="9187815"/>
            <a:ext cx="13660517" cy="443389"/>
          </a:xfrm>
          <a:prstGeom prst="rect">
            <a:avLst/>
          </a:prstGeom>
          <a:noFill/>
          <a:ln/>
        </p:spPr>
        <p:txBody>
          <a:bodyPr wrap="square" lIns="0" tIns="0" rIns="0" bIns="0" rtlCol="0" anchor="t"/>
          <a:lstStyle/>
          <a:p>
            <a:pPr marL="0" indent="0" algn="l">
              <a:lnSpc>
                <a:spcPts val="1700"/>
              </a:lnSpc>
              <a:buNone/>
            </a:pPr>
            <a:r>
              <a:rPr lang="en-US" sz="1050" dirty="0">
                <a:solidFill>
                  <a:srgbClr val="E5E0DF"/>
                </a:solidFill>
                <a:latin typeface="Inter" pitchFamily="34" charset="0"/>
                <a:ea typeface="Inter" pitchFamily="34" charset="-122"/>
                <a:cs typeface="Inter" pitchFamily="34" charset="-120"/>
              </a:rPr>
              <a:t>GPS coordinates (latitude and longitude) are periodically sent to ThingSpeak, providing a continuous record of the vehicle's movement. This data can be used to track routes, identify unauthorized trips, and analyze usage patterns.</a:t>
            </a:r>
            <a:endParaRPr lang="en-US" sz="1050" dirty="0"/>
          </a:p>
        </p:txBody>
      </p:sp>
      <p:pic>
        <p:nvPicPr>
          <p:cNvPr id="10" name="Picture 9">
            <a:extLst>
              <a:ext uri="{FF2B5EF4-FFF2-40B4-BE49-F238E27FC236}">
                <a16:creationId xmlns:a16="http://schemas.microsoft.com/office/drawing/2014/main" id="{4184F916-3A67-F19D-E969-82C4867E1234}"/>
              </a:ext>
            </a:extLst>
          </p:cNvPr>
          <p:cNvPicPr>
            <a:picLocks noChangeAspect="1"/>
          </p:cNvPicPr>
          <p:nvPr/>
        </p:nvPicPr>
        <p:blipFill>
          <a:blip r:embed="rId3"/>
          <a:stretch>
            <a:fillRect/>
          </a:stretch>
        </p:blipFill>
        <p:spPr>
          <a:xfrm>
            <a:off x="0" y="2039112"/>
            <a:ext cx="14630400" cy="6190488"/>
          </a:xfrm>
          <a:prstGeom prst="rect">
            <a:avLst/>
          </a:prstGeom>
        </p:spPr>
      </p:pic>
      <p:sp>
        <p:nvSpPr>
          <p:cNvPr id="11" name="Text 1">
            <a:extLst>
              <a:ext uri="{FF2B5EF4-FFF2-40B4-BE49-F238E27FC236}">
                <a16:creationId xmlns:a16="http://schemas.microsoft.com/office/drawing/2014/main" id="{F7CA4CEC-FAD6-A899-6ED7-5B0C1D802229}"/>
              </a:ext>
            </a:extLst>
          </p:cNvPr>
          <p:cNvSpPr/>
          <p:nvPr/>
        </p:nvSpPr>
        <p:spPr>
          <a:xfrm>
            <a:off x="594718" y="1038603"/>
            <a:ext cx="12755251" cy="816172"/>
          </a:xfrm>
          <a:prstGeom prst="rect">
            <a:avLst/>
          </a:prstGeom>
          <a:noFill/>
          <a:ln/>
        </p:spPr>
        <p:txBody>
          <a:bodyPr wrap="square" lIns="0" tIns="0" rIns="0" bIns="0" rtlCol="0" anchor="t"/>
          <a:lstStyle/>
          <a:p>
            <a:pPr>
              <a:lnSpc>
                <a:spcPct val="150000"/>
              </a:lnSpc>
            </a:pPr>
            <a:r>
              <a:rPr lang="en-US" dirty="0">
                <a:solidFill>
                  <a:srgbClr val="E5E0DF"/>
                </a:solidFill>
                <a:latin typeface="Inter" pitchFamily="34" charset="0"/>
                <a:ea typeface="Inter" pitchFamily="34" charset="-122"/>
                <a:cs typeface="Inter" pitchFamily="34" charset="-120"/>
              </a:rPr>
              <a:t>ThingSpeak serves as a powerful cloud platform for logging and visualizing critical vehicle data. This allows for historical analysis of location patterns and system events.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31532"/>
            <a:ext cx="7315795" cy="566976"/>
          </a:xfrm>
          <a:prstGeom prst="rect">
            <a:avLst/>
          </a:prstGeom>
          <a:noFill/>
          <a:ln/>
        </p:spPr>
        <p:txBody>
          <a:bodyPr wrap="none" lIns="0" tIns="0" rIns="0" bIns="0" rtlCol="0" anchor="t"/>
          <a:lstStyle/>
          <a:p>
            <a:pPr marL="0" indent="0" algn="l">
              <a:lnSpc>
                <a:spcPts val="4450"/>
              </a:lnSpc>
              <a:buNone/>
            </a:pPr>
            <a:r>
              <a:rPr lang="en-US" sz="3550" b="1" dirty="0">
                <a:solidFill>
                  <a:srgbClr val="FFFFFF"/>
                </a:solidFill>
                <a:latin typeface="Calibri" panose="020F0502020204030204" pitchFamily="34" charset="0"/>
                <a:ea typeface="Calibri" panose="020F0502020204030204" pitchFamily="34" charset="0"/>
                <a:cs typeface="Calibri" panose="020F0502020204030204" pitchFamily="34" charset="0"/>
              </a:rPr>
              <a:t>Future Enhancements &amp; Potential</a:t>
            </a:r>
            <a:endParaRPr lang="en-US" sz="3550" dirty="0"/>
          </a:p>
        </p:txBody>
      </p:sp>
      <p:sp>
        <p:nvSpPr>
          <p:cNvPr id="3" name="Text 1"/>
          <p:cNvSpPr/>
          <p:nvPr/>
        </p:nvSpPr>
        <p:spPr>
          <a:xfrm>
            <a:off x="793790" y="185213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This robust foundation opens doors for numerous future expansions, transforming a security system into a comprehensive smart vehicle management platform.</a:t>
            </a:r>
            <a:endParaRPr lang="en-US" sz="1750" dirty="0"/>
          </a:p>
        </p:txBody>
      </p:sp>
      <p:sp>
        <p:nvSpPr>
          <p:cNvPr id="4" name="Text 2"/>
          <p:cNvSpPr/>
          <p:nvPr/>
        </p:nvSpPr>
        <p:spPr>
          <a:xfrm>
            <a:off x="2197418" y="2872383"/>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Battery Monitoring</a:t>
            </a:r>
            <a:endParaRPr lang="en-US" sz="2200" dirty="0"/>
          </a:p>
        </p:txBody>
      </p:sp>
      <p:sp>
        <p:nvSpPr>
          <p:cNvPr id="5" name="Text 3"/>
          <p:cNvSpPr/>
          <p:nvPr/>
        </p:nvSpPr>
        <p:spPr>
          <a:xfrm>
            <a:off x="793790" y="3362801"/>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E5E0DF"/>
                </a:solidFill>
                <a:latin typeface="Inter" pitchFamily="34" charset="0"/>
                <a:ea typeface="Inter" pitchFamily="34" charset="-122"/>
                <a:cs typeface="Inter" pitchFamily="34" charset="-120"/>
              </a:rPr>
              <a:t>Integrate battery voltage sensors for low-power alerts.</a:t>
            </a:r>
            <a:endParaRPr lang="en-US" sz="1750" dirty="0"/>
          </a:p>
        </p:txBody>
      </p:sp>
      <p:pic>
        <p:nvPicPr>
          <p:cNvPr id="6" name="Image 0" descr="preencoded.png"/>
          <p:cNvPicPr>
            <a:picLocks noChangeAspect="1"/>
          </p:cNvPicPr>
          <p:nvPr/>
        </p:nvPicPr>
        <p:blipFill>
          <a:blip r:embed="rId3"/>
          <a:stretch>
            <a:fillRect/>
          </a:stretch>
        </p:blipFill>
        <p:spPr>
          <a:xfrm>
            <a:off x="5032653" y="2833092"/>
            <a:ext cx="4564975" cy="4564975"/>
          </a:xfrm>
          <a:prstGeom prst="rect">
            <a:avLst/>
          </a:prstGeom>
        </p:spPr>
      </p:pic>
      <p:sp>
        <p:nvSpPr>
          <p:cNvPr id="7" name="Text 4"/>
          <p:cNvSpPr/>
          <p:nvPr/>
        </p:nvSpPr>
        <p:spPr>
          <a:xfrm>
            <a:off x="9597628" y="2872383"/>
            <a:ext cx="2979896"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Temperature Sensors</a:t>
            </a:r>
            <a:endParaRPr lang="en-US" sz="2200" dirty="0"/>
          </a:p>
        </p:txBody>
      </p:sp>
      <p:sp>
        <p:nvSpPr>
          <p:cNvPr id="8" name="Text 5"/>
          <p:cNvSpPr/>
          <p:nvPr/>
        </p:nvSpPr>
        <p:spPr>
          <a:xfrm>
            <a:off x="9597628" y="3362801"/>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Monitor cabin or engine temperature for safety.</a:t>
            </a:r>
            <a:endParaRPr lang="en-US" sz="1750" dirty="0"/>
          </a:p>
        </p:txBody>
      </p:sp>
      <p:pic>
        <p:nvPicPr>
          <p:cNvPr id="9" name="Image 1" descr="preencoded.png"/>
          <p:cNvPicPr>
            <a:picLocks noChangeAspect="1"/>
          </p:cNvPicPr>
          <p:nvPr/>
        </p:nvPicPr>
        <p:blipFill>
          <a:blip r:embed="rId4"/>
          <a:stretch>
            <a:fillRect/>
          </a:stretch>
        </p:blipFill>
        <p:spPr>
          <a:xfrm>
            <a:off x="5032653" y="2833092"/>
            <a:ext cx="4564975" cy="4564975"/>
          </a:xfrm>
          <a:prstGeom prst="rect">
            <a:avLst/>
          </a:prstGeom>
        </p:spPr>
      </p:pic>
      <p:sp>
        <p:nvSpPr>
          <p:cNvPr id="10" name="Text 6"/>
          <p:cNvSpPr/>
          <p:nvPr/>
        </p:nvSpPr>
        <p:spPr>
          <a:xfrm>
            <a:off x="10051256" y="450734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Fuel Level Sensor</a:t>
            </a:r>
            <a:endParaRPr lang="en-US" sz="2200" dirty="0"/>
          </a:p>
        </p:txBody>
      </p:sp>
      <p:sp>
        <p:nvSpPr>
          <p:cNvPr id="11" name="Text 7"/>
          <p:cNvSpPr/>
          <p:nvPr/>
        </p:nvSpPr>
        <p:spPr>
          <a:xfrm>
            <a:off x="10051256" y="4997768"/>
            <a:ext cx="378535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Track fuel consumption and receive refill reminders.</a:t>
            </a:r>
            <a:endParaRPr lang="en-US" sz="1750" dirty="0"/>
          </a:p>
        </p:txBody>
      </p:sp>
      <p:pic>
        <p:nvPicPr>
          <p:cNvPr id="12" name="Image 2" descr="preencoded.png"/>
          <p:cNvPicPr>
            <a:picLocks noChangeAspect="1"/>
          </p:cNvPicPr>
          <p:nvPr/>
        </p:nvPicPr>
        <p:blipFill>
          <a:blip r:embed="rId5"/>
          <a:stretch>
            <a:fillRect/>
          </a:stretch>
        </p:blipFill>
        <p:spPr>
          <a:xfrm>
            <a:off x="5032653" y="2833092"/>
            <a:ext cx="4564975" cy="4564975"/>
          </a:xfrm>
          <a:prstGeom prst="rect">
            <a:avLst/>
          </a:prstGeom>
        </p:spPr>
      </p:pic>
      <p:sp>
        <p:nvSpPr>
          <p:cNvPr id="13" name="Text 8"/>
          <p:cNvSpPr/>
          <p:nvPr/>
        </p:nvSpPr>
        <p:spPr>
          <a:xfrm>
            <a:off x="9597628" y="61424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Live Video Feed</a:t>
            </a:r>
            <a:endParaRPr lang="en-US" sz="2200" dirty="0"/>
          </a:p>
        </p:txBody>
      </p:sp>
      <p:sp>
        <p:nvSpPr>
          <p:cNvPr id="14" name="Text 9"/>
          <p:cNvSpPr/>
          <p:nvPr/>
        </p:nvSpPr>
        <p:spPr>
          <a:xfrm>
            <a:off x="9597628" y="6632853"/>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Add a camera module for real-time visual surveillance.</a:t>
            </a:r>
            <a:endParaRPr lang="en-US" sz="1750" dirty="0"/>
          </a:p>
        </p:txBody>
      </p:sp>
      <p:pic>
        <p:nvPicPr>
          <p:cNvPr id="15" name="Image 3" descr="preencoded.png"/>
          <p:cNvPicPr>
            <a:picLocks noChangeAspect="1"/>
          </p:cNvPicPr>
          <p:nvPr/>
        </p:nvPicPr>
        <p:blipFill>
          <a:blip r:embed="rId6"/>
          <a:stretch>
            <a:fillRect/>
          </a:stretch>
        </p:blipFill>
        <p:spPr>
          <a:xfrm>
            <a:off x="5032653" y="2833092"/>
            <a:ext cx="4564975" cy="4564975"/>
          </a:xfrm>
          <a:prstGeom prst="rect">
            <a:avLst/>
          </a:prstGeom>
        </p:spPr>
      </p:pic>
      <p:sp>
        <p:nvSpPr>
          <p:cNvPr id="16" name="Text 10"/>
          <p:cNvSpPr/>
          <p:nvPr/>
        </p:nvSpPr>
        <p:spPr>
          <a:xfrm>
            <a:off x="2197418" y="6142434"/>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Voice Control</a:t>
            </a:r>
            <a:endParaRPr lang="en-US" sz="2200" dirty="0"/>
          </a:p>
        </p:txBody>
      </p:sp>
      <p:sp>
        <p:nvSpPr>
          <p:cNvPr id="17" name="Text 11"/>
          <p:cNvSpPr/>
          <p:nvPr/>
        </p:nvSpPr>
        <p:spPr>
          <a:xfrm>
            <a:off x="793790" y="6632853"/>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E5E0DF"/>
                </a:solidFill>
                <a:latin typeface="Inter" pitchFamily="34" charset="0"/>
                <a:ea typeface="Inter" pitchFamily="34" charset="-122"/>
                <a:cs typeface="Inter" pitchFamily="34" charset="-120"/>
              </a:rPr>
              <a:t>Implement voice commands for hands-free operation.</a:t>
            </a:r>
            <a:endParaRPr lang="en-US" sz="1750" dirty="0"/>
          </a:p>
        </p:txBody>
      </p:sp>
      <p:pic>
        <p:nvPicPr>
          <p:cNvPr id="18" name="Image 4" descr="preencoded.png"/>
          <p:cNvPicPr>
            <a:picLocks noChangeAspect="1"/>
          </p:cNvPicPr>
          <p:nvPr/>
        </p:nvPicPr>
        <p:blipFill>
          <a:blip r:embed="rId7"/>
          <a:stretch>
            <a:fillRect/>
          </a:stretch>
        </p:blipFill>
        <p:spPr>
          <a:xfrm>
            <a:off x="5032653" y="2833092"/>
            <a:ext cx="4564975" cy="4564975"/>
          </a:xfrm>
          <a:prstGeom prst="rect">
            <a:avLst/>
          </a:prstGeom>
        </p:spPr>
      </p:pic>
      <p:sp>
        <p:nvSpPr>
          <p:cNvPr id="19" name="Text 12"/>
          <p:cNvSpPr/>
          <p:nvPr/>
        </p:nvSpPr>
        <p:spPr>
          <a:xfrm>
            <a:off x="1743789" y="4507349"/>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Route Optimization</a:t>
            </a:r>
            <a:endParaRPr lang="en-US" sz="2200" dirty="0"/>
          </a:p>
        </p:txBody>
      </p:sp>
      <p:sp>
        <p:nvSpPr>
          <p:cNvPr id="20" name="Text 13"/>
          <p:cNvSpPr/>
          <p:nvPr/>
        </p:nvSpPr>
        <p:spPr>
          <a:xfrm>
            <a:off x="793790" y="4997768"/>
            <a:ext cx="3785235" cy="725805"/>
          </a:xfrm>
          <a:prstGeom prst="rect">
            <a:avLst/>
          </a:prstGeom>
          <a:noFill/>
          <a:ln/>
        </p:spPr>
        <p:txBody>
          <a:bodyPr wrap="square" lIns="0" tIns="0" rIns="0" bIns="0" rtlCol="0" anchor="t"/>
          <a:lstStyle/>
          <a:p>
            <a:pPr marL="0" indent="0" algn="r">
              <a:lnSpc>
                <a:spcPts val="2850"/>
              </a:lnSpc>
              <a:buNone/>
            </a:pPr>
            <a:r>
              <a:rPr lang="en-US" sz="1750" dirty="0">
                <a:solidFill>
                  <a:srgbClr val="E5E0DF"/>
                </a:solidFill>
                <a:latin typeface="Inter" pitchFamily="34" charset="0"/>
                <a:ea typeface="Inter" pitchFamily="34" charset="-122"/>
                <a:cs typeface="Inter" pitchFamily="34" charset="-120"/>
              </a:rPr>
              <a:t>Use GPS data for efficient route planning and navigation.</a:t>
            </a:r>
            <a:endParaRPr lang="en-US" sz="1750" dirty="0"/>
          </a:p>
        </p:txBody>
      </p:sp>
      <p:pic>
        <p:nvPicPr>
          <p:cNvPr id="21" name="Image 5" descr="preencoded.png"/>
          <p:cNvPicPr>
            <a:picLocks noChangeAspect="1"/>
          </p:cNvPicPr>
          <p:nvPr/>
        </p:nvPicPr>
        <p:blipFill>
          <a:blip r:embed="rId8"/>
          <a:stretch>
            <a:fillRect/>
          </a:stretch>
        </p:blipFill>
        <p:spPr>
          <a:xfrm>
            <a:off x="5032653" y="2833092"/>
            <a:ext cx="4564975" cy="45649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276B06-C5CA-03DA-E9E3-DC3F450A0C8C}"/>
              </a:ext>
            </a:extLst>
          </p:cNvPr>
          <p:cNvPicPr>
            <a:picLocks noChangeAspect="1"/>
          </p:cNvPicPr>
          <p:nvPr/>
        </p:nvPicPr>
        <p:blipFill>
          <a:blip r:embed="rId2"/>
          <a:stretch>
            <a:fillRect/>
          </a:stretch>
        </p:blipFill>
        <p:spPr>
          <a:xfrm>
            <a:off x="3657600" y="0"/>
            <a:ext cx="10972800" cy="8229600"/>
          </a:xfrm>
          <a:prstGeom prst="rect">
            <a:avLst/>
          </a:prstGeom>
        </p:spPr>
      </p:pic>
      <p:sp>
        <p:nvSpPr>
          <p:cNvPr id="4" name="AutoShape 4">
            <a:extLst>
              <a:ext uri="{FF2B5EF4-FFF2-40B4-BE49-F238E27FC236}">
                <a16:creationId xmlns:a16="http://schemas.microsoft.com/office/drawing/2014/main" id="{7703426F-259C-B0BA-5DC5-F6939150D29B}"/>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
        <p:nvSpPr>
          <p:cNvPr id="9" name="TextBox 8">
            <a:extLst>
              <a:ext uri="{FF2B5EF4-FFF2-40B4-BE49-F238E27FC236}">
                <a16:creationId xmlns:a16="http://schemas.microsoft.com/office/drawing/2014/main" id="{B2A29C3A-012B-4B47-0FBA-06CD647C7582}"/>
              </a:ext>
            </a:extLst>
          </p:cNvPr>
          <p:cNvSpPr txBox="1"/>
          <p:nvPr/>
        </p:nvSpPr>
        <p:spPr>
          <a:xfrm>
            <a:off x="184150" y="635458"/>
            <a:ext cx="3352800" cy="619913"/>
          </a:xfrm>
          <a:prstGeom prst="rect">
            <a:avLst/>
          </a:prstGeom>
          <a:noFill/>
        </p:spPr>
        <p:txBody>
          <a:bodyPr wrap="square">
            <a:spAutoFit/>
          </a:bodyPr>
          <a:lstStyle/>
          <a:p>
            <a:pPr marL="0" marR="0" lvl="0" indent="0" algn="l" defTabSz="457200" rtl="0" eaLnBrk="1" fontAlgn="auto" latinLnBrk="0" hangingPunct="1">
              <a:lnSpc>
                <a:spcPts val="445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Project Hardware</a:t>
            </a:r>
          </a:p>
        </p:txBody>
      </p:sp>
      <p:sp>
        <p:nvSpPr>
          <p:cNvPr id="13" name="TextBox 12">
            <a:extLst>
              <a:ext uri="{FF2B5EF4-FFF2-40B4-BE49-F238E27FC236}">
                <a16:creationId xmlns:a16="http://schemas.microsoft.com/office/drawing/2014/main" id="{256BA7D8-56E0-14A4-A81F-68F99E2DAFF0}"/>
              </a:ext>
            </a:extLst>
          </p:cNvPr>
          <p:cNvSpPr txBox="1"/>
          <p:nvPr/>
        </p:nvSpPr>
        <p:spPr>
          <a:xfrm>
            <a:off x="184150" y="1570532"/>
            <a:ext cx="2984500" cy="5909310"/>
          </a:xfrm>
          <a:prstGeom prst="rect">
            <a:avLst/>
          </a:prstGeom>
          <a:noFill/>
        </p:spPr>
        <p:txBody>
          <a:bodyPr wrap="square">
            <a:spAutoFit/>
          </a:bodyPr>
          <a:lstStyle/>
          <a:p>
            <a:r>
              <a:rPr lang="en-US" dirty="0">
                <a:latin typeface="Inter" panose="020B0604020202020204" charset="0"/>
                <a:ea typeface="Inter" panose="020B0604020202020204" charset="0"/>
              </a:rPr>
              <a:t>This IoT-based smart car tracking and anti-theft  system successfully provides real-time monitoring, remote engine control, and enhanced theft protection. By integrating ESP32, GPS tracking, vibration detection, and cloud platforms such as Blynk and ThingSpeak, the system ensures reliable performance and user-friendly operation. This project demonstrates an effective and scalable solution for modern vehicle security applications.</a:t>
            </a:r>
            <a:endParaRPr lang="en-PK" dirty="0">
              <a:latin typeface="Inter" panose="020B0604020202020204" charset="0"/>
              <a:ea typeface="Inter" panose="020B0604020202020204" charset="0"/>
            </a:endParaRPr>
          </a:p>
        </p:txBody>
      </p:sp>
    </p:spTree>
    <p:extLst>
      <p:ext uri="{BB962C8B-B14F-4D97-AF65-F5344CB8AC3E}">
        <p14:creationId xmlns:p14="http://schemas.microsoft.com/office/powerpoint/2010/main" val="352637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1" y="1088350"/>
            <a:ext cx="5510756" cy="566976"/>
          </a:xfrm>
          <a:prstGeom prst="rect">
            <a:avLst/>
          </a:prstGeom>
          <a:noFill/>
          <a:ln/>
        </p:spPr>
        <p:txBody>
          <a:bodyPr wrap="none" lIns="0" tIns="0" rIns="0" bIns="0" rtlCol="0" anchor="t"/>
          <a:lstStyle/>
          <a:p>
            <a:pPr marL="0" indent="0" algn="l">
              <a:lnSpc>
                <a:spcPts val="4450"/>
              </a:lnSpc>
              <a:buNone/>
            </a:pPr>
            <a:r>
              <a:rPr lang="en-US" sz="3550" b="1" dirty="0">
                <a:latin typeface="Calibri" panose="020F0502020204030204" pitchFamily="34" charset="0"/>
              </a:rPr>
              <a:t>Introduction and Objectives</a:t>
            </a:r>
            <a:r>
              <a:rPr lang="en-US" sz="3550" dirty="0">
                <a:latin typeface="Calibri" panose="020F0502020204030204" pitchFamily="34" charset="0"/>
              </a:rPr>
              <a:t>:</a:t>
            </a:r>
          </a:p>
        </p:txBody>
      </p:sp>
      <p:sp>
        <p:nvSpPr>
          <p:cNvPr id="3" name="Text 1"/>
          <p:cNvSpPr/>
          <p:nvPr/>
        </p:nvSpPr>
        <p:spPr>
          <a:xfrm>
            <a:off x="793790" y="2108954"/>
            <a:ext cx="13042821" cy="1088708"/>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1" name="Text 9"/>
          <p:cNvSpPr/>
          <p:nvPr/>
        </p:nvSpPr>
        <p:spPr>
          <a:xfrm>
            <a:off x="2358224" y="1722001"/>
            <a:ext cx="5802035" cy="5893987"/>
          </a:xfrm>
          <a:prstGeom prst="rect">
            <a:avLst/>
          </a:prstGeom>
          <a:noFill/>
          <a:ln/>
        </p:spPr>
        <p:txBody>
          <a:bodyPr wrap="square" lIns="0" tIns="0" rIns="0" bIns="0" rtlCol="0" anchor="t"/>
          <a:lstStyle/>
          <a:p>
            <a:pPr>
              <a:lnSpc>
                <a:spcPts val="2850"/>
              </a:lnSpc>
            </a:pPr>
            <a:endParaRPr lang="en-US" sz="1750" dirty="0"/>
          </a:p>
        </p:txBody>
      </p:sp>
      <p:pic>
        <p:nvPicPr>
          <p:cNvPr id="1026" name="Picture 2" descr="Digital security concept lock and binary data code">
            <a:extLst>
              <a:ext uri="{FF2B5EF4-FFF2-40B4-BE49-F238E27FC236}">
                <a16:creationId xmlns:a16="http://schemas.microsoft.com/office/drawing/2014/main" id="{34DD9A38-1A40-E3B4-5E3F-C89C5E1A1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9350" y="843396"/>
            <a:ext cx="6221050" cy="668818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11D70AD-800F-CDF4-4A88-B1EAE29DFF79}"/>
              </a:ext>
            </a:extLst>
          </p:cNvPr>
          <p:cNvSpPr txBox="1"/>
          <p:nvPr/>
        </p:nvSpPr>
        <p:spPr>
          <a:xfrm>
            <a:off x="793789" y="1876691"/>
            <a:ext cx="5802035" cy="5445145"/>
          </a:xfrm>
          <a:prstGeom prst="rect">
            <a:avLst/>
          </a:prstGeom>
          <a:noFill/>
        </p:spPr>
        <p:txBody>
          <a:bodyPr wrap="square">
            <a:spAutoFit/>
          </a:bodyPr>
          <a:lstStyle/>
          <a:p>
            <a:pPr>
              <a:lnSpc>
                <a:spcPct val="150000"/>
              </a:lnSpc>
              <a:buNone/>
            </a:pPr>
            <a:r>
              <a:rPr lang="en-US" dirty="0">
                <a:latin typeface="Inter" panose="020B0604020202020204" charset="0"/>
                <a:ea typeface="Inter" panose="020B0604020202020204" charset="0"/>
              </a:rPr>
              <a:t>This ESP32-based smart car tracking and theft alert system provides IoT-enabled monitoring and control.</a:t>
            </a:r>
          </a:p>
          <a:p>
            <a:pPr>
              <a:lnSpc>
                <a:spcPct val="150000"/>
              </a:lnSpc>
              <a:buNone/>
            </a:pPr>
            <a:endParaRPr lang="en-US" dirty="0">
              <a:latin typeface="Inter" panose="020B0604020202020204" charset="0"/>
              <a:ea typeface="Inter" panose="020B0604020202020204" charset="0"/>
            </a:endParaRPr>
          </a:p>
          <a:p>
            <a:pPr marL="285750" indent="-285750">
              <a:lnSpc>
                <a:spcPct val="150000"/>
              </a:lnSpc>
              <a:buClr>
                <a:srgbClr val="003DB8"/>
              </a:buClr>
              <a:buFont typeface="Wingdings" panose="05000000000000000000" pitchFamily="2" charset="2"/>
              <a:buChar char="§"/>
            </a:pPr>
            <a:r>
              <a:rPr lang="en-US" dirty="0">
                <a:latin typeface="Inter" panose="020B0604020202020204" charset="0"/>
                <a:ea typeface="Inter" panose="020B0604020202020204" charset="0"/>
              </a:rPr>
              <a:t>Enable remote control of motor and engine lock/unlock using IoT.</a:t>
            </a:r>
          </a:p>
          <a:p>
            <a:pPr marL="285750" indent="-285750">
              <a:lnSpc>
                <a:spcPct val="150000"/>
              </a:lnSpc>
              <a:buClr>
                <a:srgbClr val="003DB8"/>
              </a:buClr>
              <a:buFont typeface="Wingdings" panose="05000000000000000000" pitchFamily="2" charset="2"/>
              <a:buChar char="§"/>
            </a:pPr>
            <a:r>
              <a:rPr lang="en-US" dirty="0">
                <a:latin typeface="Inter" panose="020B0604020202020204" charset="0"/>
                <a:ea typeface="Inter" panose="020B0604020202020204" charset="0"/>
              </a:rPr>
              <a:t>Provide precise GPS location tracking.</a:t>
            </a:r>
          </a:p>
          <a:p>
            <a:pPr marL="285750" indent="-285750">
              <a:lnSpc>
                <a:spcPct val="150000"/>
              </a:lnSpc>
              <a:buClr>
                <a:srgbClr val="003DB8"/>
              </a:buClr>
              <a:buFont typeface="Wingdings" panose="05000000000000000000" pitchFamily="2" charset="2"/>
              <a:buChar char="§"/>
            </a:pPr>
            <a:r>
              <a:rPr lang="en-US" dirty="0">
                <a:latin typeface="Inter" panose="020B0604020202020204" charset="0"/>
                <a:ea typeface="Inter" panose="020B0604020202020204" charset="0"/>
              </a:rPr>
              <a:t>Integrate vibration detection and geo-fencing alerts.</a:t>
            </a:r>
          </a:p>
          <a:p>
            <a:pPr marL="285750" indent="-285750">
              <a:lnSpc>
                <a:spcPct val="150000"/>
              </a:lnSpc>
              <a:buClr>
                <a:srgbClr val="003DB8"/>
              </a:buClr>
              <a:buFont typeface="Wingdings" panose="05000000000000000000" pitchFamily="2" charset="2"/>
              <a:buChar char="§"/>
            </a:pPr>
            <a:r>
              <a:rPr lang="en-US" dirty="0">
                <a:latin typeface="Inter" panose="020B0604020202020204" charset="0"/>
                <a:ea typeface="Inter" panose="020B0604020202020204" charset="0"/>
              </a:rPr>
              <a:t>Use ESP32 microcontroller, Blynk, </a:t>
            </a:r>
            <a:r>
              <a:rPr lang="en-US" dirty="0" err="1">
                <a:latin typeface="Inter" panose="020B0604020202020204" charset="0"/>
                <a:ea typeface="Inter" panose="020B0604020202020204" charset="0"/>
              </a:rPr>
              <a:t>TinyGPS</a:t>
            </a:r>
            <a:r>
              <a:rPr lang="en-US" dirty="0">
                <a:latin typeface="Inter" panose="020B0604020202020204" charset="0"/>
                <a:ea typeface="Inter" panose="020B0604020202020204" charset="0"/>
              </a:rPr>
              <a:t>++, ThingSpeak, and OLED display for status visualization and cloud logging</a:t>
            </a:r>
          </a:p>
          <a:p>
            <a:pPr marL="285750" indent="-285750">
              <a:lnSpc>
                <a:spcPct val="150000"/>
              </a:lnSpc>
              <a:buClr>
                <a:srgbClr val="003DB8"/>
              </a:buClr>
              <a:buFont typeface="Wingdings" panose="05000000000000000000" pitchFamily="2" charset="2"/>
              <a:buChar char="§"/>
            </a:pPr>
            <a:r>
              <a:rPr lang="en-US" dirty="0">
                <a:latin typeface="Inter" panose="020B0604020202020204" charset="0"/>
                <a:ea typeface="Inter" panose="020B0604020202020204" charset="0"/>
              </a:rPr>
              <a:t>Control and monitor the vehicle via Blynk app.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27AB9-B452-E873-8A27-DDACEA701DB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9FC3A56-7030-9075-76AF-A6BFF255395A}"/>
              </a:ext>
            </a:extLst>
          </p:cNvPr>
          <p:cNvSpPr/>
          <p:nvPr/>
        </p:nvSpPr>
        <p:spPr>
          <a:xfrm>
            <a:off x="793790" y="1088350"/>
            <a:ext cx="10964823" cy="566976"/>
          </a:xfrm>
          <a:prstGeom prst="rect">
            <a:avLst/>
          </a:prstGeom>
          <a:noFill/>
          <a:ln/>
        </p:spPr>
        <p:txBody>
          <a:bodyPr wrap="none" lIns="0" tIns="0" rIns="0" bIns="0" rtlCol="0" anchor="t"/>
          <a:lstStyle/>
          <a:p>
            <a:pPr marL="0" indent="0" algn="l">
              <a:lnSpc>
                <a:spcPts val="4450"/>
              </a:lnSpc>
              <a:buNone/>
            </a:pPr>
            <a:r>
              <a:rPr lang="en-US" sz="3550" b="1" dirty="0">
                <a:solidFill>
                  <a:srgbClr val="FFFFFF"/>
                </a:solidFill>
                <a:latin typeface="Calibri" panose="020F0502020204030204" pitchFamily="34" charset="0"/>
                <a:ea typeface="Calibri" panose="020F0502020204030204" pitchFamily="34" charset="0"/>
                <a:cs typeface="Calibri" panose="020F0502020204030204" pitchFamily="34" charset="0"/>
              </a:rPr>
              <a:t>System Overview:</a:t>
            </a:r>
            <a:endParaRPr lang="en-US" sz="3550" dirty="0"/>
          </a:p>
        </p:txBody>
      </p:sp>
      <p:sp>
        <p:nvSpPr>
          <p:cNvPr id="3" name="Text 1">
            <a:extLst>
              <a:ext uri="{FF2B5EF4-FFF2-40B4-BE49-F238E27FC236}">
                <a16:creationId xmlns:a16="http://schemas.microsoft.com/office/drawing/2014/main" id="{25741357-A608-0EC8-B065-DC198F35D7E6}"/>
              </a:ext>
            </a:extLst>
          </p:cNvPr>
          <p:cNvSpPr/>
          <p:nvPr/>
        </p:nvSpPr>
        <p:spPr>
          <a:xfrm>
            <a:off x="793790" y="210895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The system uses multiple technologies to provide vehicle security and control. The ESP32 acts as the main controller, handling sensors, cloud communication, and motor control.</a:t>
            </a:r>
            <a:endParaRPr lang="en-US" sz="1750" dirty="0"/>
          </a:p>
        </p:txBody>
      </p:sp>
      <p:sp>
        <p:nvSpPr>
          <p:cNvPr id="4" name="Shape 2">
            <a:extLst>
              <a:ext uri="{FF2B5EF4-FFF2-40B4-BE49-F238E27FC236}">
                <a16:creationId xmlns:a16="http://schemas.microsoft.com/office/drawing/2014/main" id="{8C7F20A4-4877-3F82-F26D-090C1778436C}"/>
              </a:ext>
            </a:extLst>
          </p:cNvPr>
          <p:cNvSpPr/>
          <p:nvPr/>
        </p:nvSpPr>
        <p:spPr>
          <a:xfrm>
            <a:off x="793790" y="3452813"/>
            <a:ext cx="6407944" cy="1730812"/>
          </a:xfrm>
          <a:prstGeom prst="roundRect">
            <a:avLst>
              <a:gd name="adj" fmla="val 8453"/>
            </a:avLst>
          </a:prstGeom>
          <a:solidFill>
            <a:srgbClr val="272525"/>
          </a:solidFill>
          <a:ln w="30480">
            <a:solidFill>
              <a:srgbClr val="2A1999"/>
            </a:solidFill>
            <a:prstDash val="solid"/>
          </a:ln>
        </p:spPr>
        <p:txBody>
          <a:bodyPr/>
          <a:lstStyle/>
          <a:p>
            <a:endParaRPr lang="en-PK"/>
          </a:p>
        </p:txBody>
      </p:sp>
      <p:sp>
        <p:nvSpPr>
          <p:cNvPr id="5" name="Shape 3">
            <a:extLst>
              <a:ext uri="{FF2B5EF4-FFF2-40B4-BE49-F238E27FC236}">
                <a16:creationId xmlns:a16="http://schemas.microsoft.com/office/drawing/2014/main" id="{213B71B2-6871-097E-9793-EC38D2C72EE4}"/>
              </a:ext>
            </a:extLst>
          </p:cNvPr>
          <p:cNvSpPr/>
          <p:nvPr/>
        </p:nvSpPr>
        <p:spPr>
          <a:xfrm>
            <a:off x="763310" y="3452813"/>
            <a:ext cx="121920" cy="1730812"/>
          </a:xfrm>
          <a:prstGeom prst="roundRect">
            <a:avLst>
              <a:gd name="adj" fmla="val 78139"/>
            </a:avLst>
          </a:prstGeom>
          <a:solidFill>
            <a:srgbClr val="2B0AFF"/>
          </a:solidFill>
          <a:ln/>
        </p:spPr>
        <p:txBody>
          <a:bodyPr/>
          <a:lstStyle/>
          <a:p>
            <a:endParaRPr lang="en-PK"/>
          </a:p>
        </p:txBody>
      </p:sp>
      <p:sp>
        <p:nvSpPr>
          <p:cNvPr id="6" name="Text 4">
            <a:extLst>
              <a:ext uri="{FF2B5EF4-FFF2-40B4-BE49-F238E27FC236}">
                <a16:creationId xmlns:a16="http://schemas.microsoft.com/office/drawing/2014/main" id="{431FD2A5-F498-DDF9-CC2D-756B7C89117C}"/>
              </a:ext>
            </a:extLst>
          </p:cNvPr>
          <p:cNvSpPr/>
          <p:nvPr/>
        </p:nvSpPr>
        <p:spPr>
          <a:xfrm>
            <a:off x="1142524" y="3710107"/>
            <a:ext cx="3100388"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ESP32 Microcontroller</a:t>
            </a:r>
            <a:endParaRPr lang="en-US" sz="2200" dirty="0"/>
          </a:p>
        </p:txBody>
      </p:sp>
      <p:sp>
        <p:nvSpPr>
          <p:cNvPr id="7" name="Text 5">
            <a:extLst>
              <a:ext uri="{FF2B5EF4-FFF2-40B4-BE49-F238E27FC236}">
                <a16:creationId xmlns:a16="http://schemas.microsoft.com/office/drawing/2014/main" id="{675B0E9C-BAD8-5E9B-AC94-652045D4C26C}"/>
              </a:ext>
            </a:extLst>
          </p:cNvPr>
          <p:cNvSpPr/>
          <p:nvPr/>
        </p:nvSpPr>
        <p:spPr>
          <a:xfrm>
            <a:off x="1142524" y="4200525"/>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The central processing unit, handling all sensor data and logic.</a:t>
            </a:r>
            <a:endParaRPr lang="en-US" sz="1750" dirty="0"/>
          </a:p>
        </p:txBody>
      </p:sp>
      <p:sp>
        <p:nvSpPr>
          <p:cNvPr id="8" name="Shape 6">
            <a:extLst>
              <a:ext uri="{FF2B5EF4-FFF2-40B4-BE49-F238E27FC236}">
                <a16:creationId xmlns:a16="http://schemas.microsoft.com/office/drawing/2014/main" id="{9E1ECD1D-EFDD-F504-C35F-EBD96B9E51B0}"/>
              </a:ext>
            </a:extLst>
          </p:cNvPr>
          <p:cNvSpPr/>
          <p:nvPr/>
        </p:nvSpPr>
        <p:spPr>
          <a:xfrm>
            <a:off x="7428548" y="3452813"/>
            <a:ext cx="6408063" cy="1730812"/>
          </a:xfrm>
          <a:prstGeom prst="roundRect">
            <a:avLst>
              <a:gd name="adj" fmla="val 8453"/>
            </a:avLst>
          </a:prstGeom>
          <a:solidFill>
            <a:srgbClr val="272525"/>
          </a:solidFill>
          <a:ln w="30480">
            <a:solidFill>
              <a:srgbClr val="2A1999"/>
            </a:solidFill>
            <a:prstDash val="solid"/>
          </a:ln>
        </p:spPr>
        <p:txBody>
          <a:bodyPr/>
          <a:lstStyle/>
          <a:p>
            <a:endParaRPr lang="en-PK"/>
          </a:p>
        </p:txBody>
      </p:sp>
      <p:sp>
        <p:nvSpPr>
          <p:cNvPr id="9" name="Shape 7">
            <a:extLst>
              <a:ext uri="{FF2B5EF4-FFF2-40B4-BE49-F238E27FC236}">
                <a16:creationId xmlns:a16="http://schemas.microsoft.com/office/drawing/2014/main" id="{EA79F21F-8F03-5558-8041-6FBBAA552740}"/>
              </a:ext>
            </a:extLst>
          </p:cNvPr>
          <p:cNvSpPr/>
          <p:nvPr/>
        </p:nvSpPr>
        <p:spPr>
          <a:xfrm>
            <a:off x="7398067" y="3452813"/>
            <a:ext cx="121920" cy="1730812"/>
          </a:xfrm>
          <a:prstGeom prst="roundRect">
            <a:avLst>
              <a:gd name="adj" fmla="val 78139"/>
            </a:avLst>
          </a:prstGeom>
          <a:solidFill>
            <a:srgbClr val="2B0AFF"/>
          </a:solidFill>
          <a:ln/>
        </p:spPr>
        <p:txBody>
          <a:bodyPr/>
          <a:lstStyle/>
          <a:p>
            <a:endParaRPr lang="en-PK"/>
          </a:p>
        </p:txBody>
      </p:sp>
      <p:sp>
        <p:nvSpPr>
          <p:cNvPr id="10" name="Text 8">
            <a:extLst>
              <a:ext uri="{FF2B5EF4-FFF2-40B4-BE49-F238E27FC236}">
                <a16:creationId xmlns:a16="http://schemas.microsoft.com/office/drawing/2014/main" id="{5A1E2F57-38D1-603B-5E99-6AB8CFA37F28}"/>
              </a:ext>
            </a:extLst>
          </p:cNvPr>
          <p:cNvSpPr/>
          <p:nvPr/>
        </p:nvSpPr>
        <p:spPr>
          <a:xfrm>
            <a:off x="7777282" y="37101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Blynk Platform</a:t>
            </a:r>
            <a:endParaRPr lang="en-US" sz="2200" dirty="0"/>
          </a:p>
        </p:txBody>
      </p:sp>
      <p:sp>
        <p:nvSpPr>
          <p:cNvPr id="11" name="Text 9">
            <a:extLst>
              <a:ext uri="{FF2B5EF4-FFF2-40B4-BE49-F238E27FC236}">
                <a16:creationId xmlns:a16="http://schemas.microsoft.com/office/drawing/2014/main" id="{3908554C-B42F-9DEF-2075-C541EC8B06C6}"/>
              </a:ext>
            </a:extLst>
          </p:cNvPr>
          <p:cNvSpPr/>
          <p:nvPr/>
        </p:nvSpPr>
        <p:spPr>
          <a:xfrm>
            <a:off x="7777282" y="4200525"/>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Provides a user-friendly mobile interface for real-time control and alerts.</a:t>
            </a:r>
            <a:endParaRPr lang="en-US" sz="1750" dirty="0"/>
          </a:p>
        </p:txBody>
      </p:sp>
      <p:sp>
        <p:nvSpPr>
          <p:cNvPr id="12" name="Shape 10">
            <a:extLst>
              <a:ext uri="{FF2B5EF4-FFF2-40B4-BE49-F238E27FC236}">
                <a16:creationId xmlns:a16="http://schemas.microsoft.com/office/drawing/2014/main" id="{EE971399-5579-9F3E-A528-746860C818A3}"/>
              </a:ext>
            </a:extLst>
          </p:cNvPr>
          <p:cNvSpPr/>
          <p:nvPr/>
        </p:nvSpPr>
        <p:spPr>
          <a:xfrm>
            <a:off x="793790" y="5410438"/>
            <a:ext cx="6407944" cy="1730812"/>
          </a:xfrm>
          <a:prstGeom prst="roundRect">
            <a:avLst>
              <a:gd name="adj" fmla="val 8453"/>
            </a:avLst>
          </a:prstGeom>
          <a:solidFill>
            <a:srgbClr val="272525"/>
          </a:solidFill>
          <a:ln w="30480">
            <a:solidFill>
              <a:srgbClr val="2A1999"/>
            </a:solidFill>
            <a:prstDash val="solid"/>
          </a:ln>
        </p:spPr>
        <p:txBody>
          <a:bodyPr/>
          <a:lstStyle/>
          <a:p>
            <a:endParaRPr lang="en-PK"/>
          </a:p>
        </p:txBody>
      </p:sp>
      <p:sp>
        <p:nvSpPr>
          <p:cNvPr id="13" name="Shape 11">
            <a:extLst>
              <a:ext uri="{FF2B5EF4-FFF2-40B4-BE49-F238E27FC236}">
                <a16:creationId xmlns:a16="http://schemas.microsoft.com/office/drawing/2014/main" id="{F6ABCA75-6ADA-7CE7-3BEC-052B09C2F94B}"/>
              </a:ext>
            </a:extLst>
          </p:cNvPr>
          <p:cNvSpPr/>
          <p:nvPr/>
        </p:nvSpPr>
        <p:spPr>
          <a:xfrm>
            <a:off x="763310" y="5410438"/>
            <a:ext cx="121920" cy="1730812"/>
          </a:xfrm>
          <a:prstGeom prst="roundRect">
            <a:avLst>
              <a:gd name="adj" fmla="val 78139"/>
            </a:avLst>
          </a:prstGeom>
          <a:solidFill>
            <a:srgbClr val="2B0AFF"/>
          </a:solidFill>
          <a:ln/>
        </p:spPr>
        <p:txBody>
          <a:bodyPr/>
          <a:lstStyle/>
          <a:p>
            <a:endParaRPr lang="en-PK"/>
          </a:p>
        </p:txBody>
      </p:sp>
      <p:sp>
        <p:nvSpPr>
          <p:cNvPr id="14" name="Text 12">
            <a:extLst>
              <a:ext uri="{FF2B5EF4-FFF2-40B4-BE49-F238E27FC236}">
                <a16:creationId xmlns:a16="http://schemas.microsoft.com/office/drawing/2014/main" id="{7A9A10DD-EAC9-FEDF-7BE7-0BF6C5500783}"/>
              </a:ext>
            </a:extLst>
          </p:cNvPr>
          <p:cNvSpPr/>
          <p:nvPr/>
        </p:nvSpPr>
        <p:spPr>
          <a:xfrm>
            <a:off x="1142524" y="5667732"/>
            <a:ext cx="2891076"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TinyGPSPlus Module</a:t>
            </a:r>
            <a:endParaRPr lang="en-US" sz="2200" dirty="0"/>
          </a:p>
        </p:txBody>
      </p:sp>
      <p:sp>
        <p:nvSpPr>
          <p:cNvPr id="15" name="Text 13">
            <a:extLst>
              <a:ext uri="{FF2B5EF4-FFF2-40B4-BE49-F238E27FC236}">
                <a16:creationId xmlns:a16="http://schemas.microsoft.com/office/drawing/2014/main" id="{06C64F6A-48BC-767E-FE04-1B1259F2E114}"/>
              </a:ext>
            </a:extLst>
          </p:cNvPr>
          <p:cNvSpPr/>
          <p:nvPr/>
        </p:nvSpPr>
        <p:spPr>
          <a:xfrm>
            <a:off x="1142524" y="6158151"/>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Enables precise location tracking and geo-fencing capabilities.</a:t>
            </a:r>
            <a:endParaRPr lang="en-US" sz="1750" dirty="0"/>
          </a:p>
        </p:txBody>
      </p:sp>
      <p:sp>
        <p:nvSpPr>
          <p:cNvPr id="16" name="Shape 14">
            <a:extLst>
              <a:ext uri="{FF2B5EF4-FFF2-40B4-BE49-F238E27FC236}">
                <a16:creationId xmlns:a16="http://schemas.microsoft.com/office/drawing/2014/main" id="{8213749D-655F-A781-9BCB-2826A09B44A6}"/>
              </a:ext>
            </a:extLst>
          </p:cNvPr>
          <p:cNvSpPr/>
          <p:nvPr/>
        </p:nvSpPr>
        <p:spPr>
          <a:xfrm>
            <a:off x="7428548" y="5410438"/>
            <a:ext cx="6408063" cy="1730812"/>
          </a:xfrm>
          <a:prstGeom prst="roundRect">
            <a:avLst>
              <a:gd name="adj" fmla="val 8453"/>
            </a:avLst>
          </a:prstGeom>
          <a:solidFill>
            <a:srgbClr val="272525"/>
          </a:solidFill>
          <a:ln w="30480">
            <a:solidFill>
              <a:srgbClr val="2A1999"/>
            </a:solidFill>
            <a:prstDash val="solid"/>
          </a:ln>
        </p:spPr>
        <p:txBody>
          <a:bodyPr/>
          <a:lstStyle/>
          <a:p>
            <a:endParaRPr lang="en-PK"/>
          </a:p>
        </p:txBody>
      </p:sp>
      <p:sp>
        <p:nvSpPr>
          <p:cNvPr id="17" name="Shape 15">
            <a:extLst>
              <a:ext uri="{FF2B5EF4-FFF2-40B4-BE49-F238E27FC236}">
                <a16:creationId xmlns:a16="http://schemas.microsoft.com/office/drawing/2014/main" id="{51DA2634-A26C-29BB-211E-15AF0AE3CDF7}"/>
              </a:ext>
            </a:extLst>
          </p:cNvPr>
          <p:cNvSpPr/>
          <p:nvPr/>
        </p:nvSpPr>
        <p:spPr>
          <a:xfrm>
            <a:off x="7398067" y="5410438"/>
            <a:ext cx="121920" cy="1730812"/>
          </a:xfrm>
          <a:prstGeom prst="roundRect">
            <a:avLst>
              <a:gd name="adj" fmla="val 78139"/>
            </a:avLst>
          </a:prstGeom>
          <a:solidFill>
            <a:srgbClr val="2B0AFF"/>
          </a:solidFill>
          <a:ln/>
        </p:spPr>
        <p:txBody>
          <a:bodyPr/>
          <a:lstStyle/>
          <a:p>
            <a:endParaRPr lang="en-PK"/>
          </a:p>
        </p:txBody>
      </p:sp>
      <p:sp>
        <p:nvSpPr>
          <p:cNvPr id="18" name="Text 16">
            <a:extLst>
              <a:ext uri="{FF2B5EF4-FFF2-40B4-BE49-F238E27FC236}">
                <a16:creationId xmlns:a16="http://schemas.microsoft.com/office/drawing/2014/main" id="{5BD6A302-45EC-5CF6-58A1-2870652189E2}"/>
              </a:ext>
            </a:extLst>
          </p:cNvPr>
          <p:cNvSpPr/>
          <p:nvPr/>
        </p:nvSpPr>
        <p:spPr>
          <a:xfrm>
            <a:off x="7777282" y="5667732"/>
            <a:ext cx="3241238"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Calibri" panose="020F0502020204030204" pitchFamily="34" charset="0"/>
                <a:ea typeface="Calibri" panose="020F0502020204030204" pitchFamily="34" charset="0"/>
                <a:cs typeface="Calibri" panose="020F0502020204030204" pitchFamily="34" charset="0"/>
              </a:rPr>
              <a:t>ThingSpeak Integration</a:t>
            </a:r>
            <a:endParaRPr lang="en-US" sz="2200" dirty="0"/>
          </a:p>
        </p:txBody>
      </p:sp>
      <p:sp>
        <p:nvSpPr>
          <p:cNvPr id="19" name="Text 17">
            <a:extLst>
              <a:ext uri="{FF2B5EF4-FFF2-40B4-BE49-F238E27FC236}">
                <a16:creationId xmlns:a16="http://schemas.microsoft.com/office/drawing/2014/main" id="{8800CBD5-BD70-DC8D-65FF-D23BC4927932}"/>
              </a:ext>
            </a:extLst>
          </p:cNvPr>
          <p:cNvSpPr/>
          <p:nvPr/>
        </p:nvSpPr>
        <p:spPr>
          <a:xfrm>
            <a:off x="7777282" y="6158151"/>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 cloud platform for data logging, visualization, and further analysis.</a:t>
            </a:r>
            <a:endParaRPr lang="en-US" sz="1750" dirty="0"/>
          </a:p>
        </p:txBody>
      </p:sp>
    </p:spTree>
    <p:extLst>
      <p:ext uri="{BB962C8B-B14F-4D97-AF65-F5344CB8AC3E}">
        <p14:creationId xmlns:p14="http://schemas.microsoft.com/office/powerpoint/2010/main" val="115984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F2B9-B768-A305-1BD6-D27E2B354FC6}"/>
              </a:ext>
            </a:extLst>
          </p:cNvPr>
          <p:cNvSpPr>
            <a:spLocks noGrp="1"/>
          </p:cNvSpPr>
          <p:nvPr>
            <p:ph type="title"/>
          </p:nvPr>
        </p:nvSpPr>
        <p:spPr/>
        <p:txBody>
          <a:bodyPr vert="horz" lIns="91440" tIns="45720" rIns="91440" bIns="45720" rtlCol="0" anchor="b">
            <a:normAutofit/>
          </a:bodyPr>
          <a:lstStyle/>
          <a:p>
            <a:pPr defTabSz="914400"/>
            <a:r>
              <a:rPr lang="en-US" b="1" dirty="0">
                <a:latin typeface="Calibri" panose="020F0502020204030204" pitchFamily="34" charset="0"/>
              </a:rPr>
              <a:t>Features:</a:t>
            </a:r>
          </a:p>
        </p:txBody>
      </p:sp>
      <p:sp>
        <p:nvSpPr>
          <p:cNvPr id="4" name="Text Placeholder 3">
            <a:extLst>
              <a:ext uri="{FF2B5EF4-FFF2-40B4-BE49-F238E27FC236}">
                <a16:creationId xmlns:a16="http://schemas.microsoft.com/office/drawing/2014/main" id="{C3E9A2E0-66D4-C07F-EC66-4C4180F1B16E}"/>
              </a:ext>
            </a:extLst>
          </p:cNvPr>
          <p:cNvSpPr>
            <a:spLocks noGrp="1"/>
          </p:cNvSpPr>
          <p:nvPr>
            <p:ph type="body" sz="half" idx="2"/>
          </p:nvPr>
        </p:nvSpPr>
        <p:spPr>
          <a:xfrm>
            <a:off x="1007746" y="2991394"/>
            <a:ext cx="4718684" cy="4051392"/>
          </a:xfrm>
        </p:spPr>
        <p:style>
          <a:lnRef idx="0">
            <a:scrgbClr r="0" g="0" b="0"/>
          </a:lnRef>
          <a:fillRef idx="0">
            <a:scrgbClr r="0" g="0" b="0"/>
          </a:fillRef>
          <a:effectRef idx="0">
            <a:scrgbClr r="0" g="0" b="0"/>
          </a:effectRef>
          <a:fontRef idx="minor">
            <a:schemeClr val="accent3"/>
          </a:fontRef>
        </p:style>
        <p:txBody>
          <a:bodyPr vert="horz" lIns="91440" tIns="45720" rIns="91440" bIns="45720" rtlCol="0">
            <a:normAutofit fontScale="92500"/>
          </a:bodyPr>
          <a:lstStyle/>
          <a:p>
            <a:pPr defTabSz="914400">
              <a:lnSpc>
                <a:spcPct val="100000"/>
              </a:lnSpc>
            </a:pPr>
            <a:r>
              <a:rPr lang="en-US" sz="2400" b="1" dirty="0">
                <a:solidFill>
                  <a:schemeClr val="tx1"/>
                </a:solidFill>
                <a:latin typeface="Inter" panose="020B0604020202020204" charset="0"/>
                <a:ea typeface="Inter" panose="020B0604020202020204" charset="0"/>
              </a:rPr>
              <a:t>Location Tracking:</a:t>
            </a:r>
          </a:p>
          <a:p>
            <a:pPr defTabSz="914400">
              <a:lnSpc>
                <a:spcPct val="100000"/>
              </a:lnSpc>
            </a:pPr>
            <a:r>
              <a:rPr lang="en-US" sz="2400" dirty="0">
                <a:solidFill>
                  <a:schemeClr val="tx1"/>
                </a:solidFill>
                <a:latin typeface="Inter" panose="020B0604020202020204" charset="0"/>
                <a:ea typeface="Inter" panose="020B0604020202020204" charset="0"/>
              </a:rPr>
              <a:t>The GPS module will enable real-time tracking of the car's location.</a:t>
            </a:r>
          </a:p>
          <a:p>
            <a:pPr defTabSz="914400">
              <a:lnSpc>
                <a:spcPct val="100000"/>
              </a:lnSpc>
            </a:pPr>
            <a:r>
              <a:rPr lang="en-US" sz="2400" b="1" dirty="0">
                <a:solidFill>
                  <a:schemeClr val="tx1"/>
                </a:solidFill>
                <a:latin typeface="Inter" panose="020B0604020202020204" charset="0"/>
                <a:ea typeface="Inter" panose="020B0604020202020204" charset="0"/>
              </a:rPr>
              <a:t>Theft Alert:</a:t>
            </a:r>
          </a:p>
          <a:p>
            <a:pPr defTabSz="914400">
              <a:lnSpc>
                <a:spcPct val="100000"/>
              </a:lnSpc>
            </a:pPr>
            <a:r>
              <a:rPr lang="en-US" sz="2400" dirty="0">
                <a:solidFill>
                  <a:schemeClr val="tx1"/>
                </a:solidFill>
                <a:latin typeface="Inter" panose="020B0604020202020204" charset="0"/>
                <a:ea typeface="Inter" panose="020B0604020202020204" charset="0"/>
              </a:rPr>
              <a:t>A vibration sensor will notify the owner in case of theft</a:t>
            </a:r>
          </a:p>
          <a:p>
            <a:pPr defTabSz="914400">
              <a:lnSpc>
                <a:spcPct val="100000"/>
              </a:lnSpc>
            </a:pPr>
            <a:r>
              <a:rPr lang="en-US" sz="2400" b="1" dirty="0">
                <a:solidFill>
                  <a:schemeClr val="tx1"/>
                </a:solidFill>
                <a:latin typeface="Inter" panose="020B0604020202020204" charset="0"/>
                <a:ea typeface="Inter" panose="020B0604020202020204" charset="0"/>
              </a:rPr>
              <a:t>Geo-fencing:</a:t>
            </a:r>
          </a:p>
          <a:p>
            <a:pPr defTabSz="914400">
              <a:lnSpc>
                <a:spcPct val="100000"/>
              </a:lnSpc>
            </a:pPr>
            <a:r>
              <a:rPr lang="en-US" sz="2400" dirty="0">
                <a:solidFill>
                  <a:schemeClr val="tx1"/>
                </a:solidFill>
                <a:latin typeface="Inter" panose="020B0604020202020204" charset="0"/>
                <a:ea typeface="Inter" panose="020B0604020202020204" charset="0"/>
              </a:rPr>
              <a:t>If the car exits a predefined specific area, an alert will be sent.</a:t>
            </a:r>
          </a:p>
        </p:txBody>
      </p:sp>
      <p:pic>
        <p:nvPicPr>
          <p:cNvPr id="6" name="Picture 5">
            <a:extLst>
              <a:ext uri="{FF2B5EF4-FFF2-40B4-BE49-F238E27FC236}">
                <a16:creationId xmlns:a16="http://schemas.microsoft.com/office/drawing/2014/main" id="{BEC7BE17-ABDB-0259-839A-93378E7FAE3B}"/>
              </a:ext>
            </a:extLst>
          </p:cNvPr>
          <p:cNvPicPr>
            <a:picLocks noChangeAspect="1"/>
          </p:cNvPicPr>
          <p:nvPr/>
        </p:nvPicPr>
        <p:blipFill>
          <a:blip r:embed="rId2"/>
          <a:srcRect l="11138" r="4327"/>
          <a:stretch>
            <a:fillRect/>
          </a:stretch>
        </p:blipFill>
        <p:spPr>
          <a:xfrm>
            <a:off x="7315200" y="0"/>
            <a:ext cx="7315200" cy="8229599"/>
          </a:xfrm>
          <a:prstGeom prst="rect">
            <a:avLst/>
          </a:prstGeom>
          <a:noFill/>
        </p:spPr>
      </p:pic>
      <p:sp>
        <p:nvSpPr>
          <p:cNvPr id="14" name="Shape 3">
            <a:extLst>
              <a:ext uri="{FF2B5EF4-FFF2-40B4-BE49-F238E27FC236}">
                <a16:creationId xmlns:a16="http://schemas.microsoft.com/office/drawing/2014/main" id="{9289CF5D-28E0-5840-E4DB-37B86F6C93CF}"/>
              </a:ext>
            </a:extLst>
          </p:cNvPr>
          <p:cNvSpPr/>
          <p:nvPr/>
        </p:nvSpPr>
        <p:spPr>
          <a:xfrm>
            <a:off x="763310" y="3059113"/>
            <a:ext cx="121920" cy="1055686"/>
          </a:xfrm>
          <a:prstGeom prst="roundRect">
            <a:avLst>
              <a:gd name="adj" fmla="val 78139"/>
            </a:avLst>
          </a:prstGeom>
          <a:solidFill>
            <a:srgbClr val="2B0AFF"/>
          </a:solidFill>
          <a:ln/>
        </p:spPr>
        <p:txBody>
          <a:bodyPr/>
          <a:lstStyle/>
          <a:p>
            <a:endParaRPr lang="en-PK"/>
          </a:p>
        </p:txBody>
      </p:sp>
      <p:sp>
        <p:nvSpPr>
          <p:cNvPr id="15" name="Shape 3">
            <a:extLst>
              <a:ext uri="{FF2B5EF4-FFF2-40B4-BE49-F238E27FC236}">
                <a16:creationId xmlns:a16="http://schemas.microsoft.com/office/drawing/2014/main" id="{41669120-2E35-3E08-F7E2-EC3F0370389F}"/>
              </a:ext>
            </a:extLst>
          </p:cNvPr>
          <p:cNvSpPr/>
          <p:nvPr/>
        </p:nvSpPr>
        <p:spPr>
          <a:xfrm>
            <a:off x="763310" y="4379913"/>
            <a:ext cx="121920" cy="1055686"/>
          </a:xfrm>
          <a:prstGeom prst="roundRect">
            <a:avLst>
              <a:gd name="adj" fmla="val 78139"/>
            </a:avLst>
          </a:prstGeom>
          <a:solidFill>
            <a:srgbClr val="2B0AFF"/>
          </a:solidFill>
          <a:ln/>
        </p:spPr>
        <p:txBody>
          <a:bodyPr/>
          <a:lstStyle/>
          <a:p>
            <a:endParaRPr lang="en-PK"/>
          </a:p>
        </p:txBody>
      </p:sp>
      <p:sp>
        <p:nvSpPr>
          <p:cNvPr id="16" name="Shape 3">
            <a:extLst>
              <a:ext uri="{FF2B5EF4-FFF2-40B4-BE49-F238E27FC236}">
                <a16:creationId xmlns:a16="http://schemas.microsoft.com/office/drawing/2014/main" id="{53180316-58CC-E253-5C15-52EFC1D96C47}"/>
              </a:ext>
            </a:extLst>
          </p:cNvPr>
          <p:cNvSpPr/>
          <p:nvPr/>
        </p:nvSpPr>
        <p:spPr>
          <a:xfrm>
            <a:off x="763310" y="5700713"/>
            <a:ext cx="121920" cy="1055686"/>
          </a:xfrm>
          <a:prstGeom prst="roundRect">
            <a:avLst>
              <a:gd name="adj" fmla="val 78139"/>
            </a:avLst>
          </a:prstGeom>
          <a:solidFill>
            <a:srgbClr val="2B0AFF"/>
          </a:solidFill>
          <a:ln/>
        </p:spPr>
        <p:txBody>
          <a:bodyPr/>
          <a:lstStyle/>
          <a:p>
            <a:endParaRPr lang="en-PK"/>
          </a:p>
        </p:txBody>
      </p:sp>
    </p:spTree>
    <p:extLst>
      <p:ext uri="{BB962C8B-B14F-4D97-AF65-F5344CB8AC3E}">
        <p14:creationId xmlns:p14="http://schemas.microsoft.com/office/powerpoint/2010/main" val="2330800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0656B9-24B4-34F2-B6AE-5404E7F0CD54}"/>
              </a:ext>
            </a:extLst>
          </p:cNvPr>
          <p:cNvPicPr>
            <a:picLocks noChangeAspect="1"/>
          </p:cNvPicPr>
          <p:nvPr/>
        </p:nvPicPr>
        <p:blipFill>
          <a:blip r:embed="rId2"/>
          <a:srcRect r="62504"/>
          <a:stretch>
            <a:fillRect/>
          </a:stretch>
        </p:blipFill>
        <p:spPr>
          <a:xfrm>
            <a:off x="8737164" y="0"/>
            <a:ext cx="5893236" cy="8229600"/>
          </a:xfrm>
          <a:prstGeom prst="rect">
            <a:avLst/>
          </a:prstGeom>
        </p:spPr>
      </p:pic>
      <p:sp>
        <p:nvSpPr>
          <p:cNvPr id="12" name="Shape 2">
            <a:extLst>
              <a:ext uri="{FF2B5EF4-FFF2-40B4-BE49-F238E27FC236}">
                <a16:creationId xmlns:a16="http://schemas.microsoft.com/office/drawing/2014/main" id="{A2ACB8B1-8C9B-069A-562E-7EDE7506BA4C}"/>
              </a:ext>
            </a:extLst>
          </p:cNvPr>
          <p:cNvSpPr/>
          <p:nvPr/>
        </p:nvSpPr>
        <p:spPr>
          <a:xfrm>
            <a:off x="663654" y="2791540"/>
            <a:ext cx="3258641" cy="4066460"/>
          </a:xfrm>
          <a:prstGeom prst="roundRect">
            <a:avLst>
              <a:gd name="adj" fmla="val 3221"/>
            </a:avLst>
          </a:prstGeom>
          <a:solidFill>
            <a:srgbClr val="110080"/>
          </a:solidFill>
          <a:ln w="7620">
            <a:solidFill>
              <a:srgbClr val="2A1999"/>
            </a:solidFill>
            <a:prstDash val="solid"/>
          </a:ln>
        </p:spPr>
        <p:txBody>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Hardware Components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ESP32 Microcontroller</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GPS Module (NEO-6M)</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Vibration Sensor</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Relay Module</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DC Motor &amp; Motor Driver</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OLED Display</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Buzzer</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Power Supply/Battery</a:t>
            </a:r>
          </a:p>
          <a:p>
            <a:endParaRPr lang="en-PK" dirty="0"/>
          </a:p>
        </p:txBody>
      </p:sp>
      <p:sp>
        <p:nvSpPr>
          <p:cNvPr id="13" name="Shape 2">
            <a:extLst>
              <a:ext uri="{FF2B5EF4-FFF2-40B4-BE49-F238E27FC236}">
                <a16:creationId xmlns:a16="http://schemas.microsoft.com/office/drawing/2014/main" id="{B35CE134-73EE-275E-7B45-810D1272F30A}"/>
              </a:ext>
            </a:extLst>
          </p:cNvPr>
          <p:cNvSpPr/>
          <p:nvPr/>
        </p:nvSpPr>
        <p:spPr>
          <a:xfrm>
            <a:off x="4700409" y="2791540"/>
            <a:ext cx="3258641" cy="4066460"/>
          </a:xfrm>
          <a:prstGeom prst="roundRect">
            <a:avLst>
              <a:gd name="adj" fmla="val 3221"/>
            </a:avLst>
          </a:prstGeom>
          <a:solidFill>
            <a:srgbClr val="110080"/>
          </a:solidFill>
          <a:ln w="7620">
            <a:solidFill>
              <a:srgbClr val="2A1999"/>
            </a:solidFill>
            <a:prstDash val="solid"/>
          </a:ln>
        </p:spPr>
        <p:txBody>
          <a:bodyPr/>
          <a:lstStyle/>
          <a:p>
            <a:pPr lvl="0" algn="ctr" defTabSz="1097280">
              <a:lnSpc>
                <a:spcPct val="150000"/>
              </a:lnSpc>
              <a:spcBef>
                <a:spcPts val="1200"/>
              </a:spcBef>
              <a:defRPr/>
            </a:pPr>
            <a:r>
              <a:rPr lang="en-US" sz="2000" b="1" dirty="0">
                <a:solidFill>
                  <a:prstClr val="white"/>
                </a:solidFill>
              </a:rPr>
              <a:t>Software Components</a:t>
            </a:r>
          </a:p>
          <a:p>
            <a:pPr marL="274320" lvl="0" indent="-274320" defTabSz="1097280">
              <a:lnSpc>
                <a:spcPct val="150000"/>
              </a:lnSpc>
              <a:spcBef>
                <a:spcPts val="1200"/>
              </a:spcBef>
              <a:buFont typeface="Arial" panose="020B0604020202020204" pitchFamily="34" charset="0"/>
              <a:buChar char="•"/>
              <a:defRPr/>
            </a:pPr>
            <a:r>
              <a:rPr lang="en-US" dirty="0">
                <a:solidFill>
                  <a:prstClr val="white"/>
                </a:solidFill>
              </a:rPr>
              <a:t>Arduino IDE</a:t>
            </a:r>
          </a:p>
          <a:p>
            <a:pPr marL="274320" lvl="0" indent="-274320" defTabSz="1097280">
              <a:lnSpc>
                <a:spcPct val="150000"/>
              </a:lnSpc>
              <a:spcBef>
                <a:spcPts val="1200"/>
              </a:spcBef>
              <a:buFont typeface="Arial" panose="020B0604020202020204" pitchFamily="34" charset="0"/>
              <a:buChar char="•"/>
              <a:defRPr/>
            </a:pPr>
            <a:r>
              <a:rPr lang="en-US" dirty="0">
                <a:solidFill>
                  <a:prstClr val="white"/>
                </a:solidFill>
              </a:rPr>
              <a:t>ESP32 Board Package</a:t>
            </a:r>
          </a:p>
          <a:p>
            <a:pPr marL="274320" lvl="0" indent="-274320" defTabSz="1097280">
              <a:lnSpc>
                <a:spcPct val="150000"/>
              </a:lnSpc>
              <a:spcBef>
                <a:spcPts val="1200"/>
              </a:spcBef>
              <a:buFont typeface="Arial" panose="020B0604020202020204" pitchFamily="34" charset="0"/>
              <a:buChar char="•"/>
              <a:defRPr/>
            </a:pPr>
            <a:r>
              <a:rPr lang="en-US" dirty="0">
                <a:solidFill>
                  <a:prstClr val="white"/>
                </a:solidFill>
              </a:rPr>
              <a:t>Blynk IoT Platform</a:t>
            </a:r>
          </a:p>
          <a:p>
            <a:pPr marL="274320" lvl="0" indent="-274320" defTabSz="1097280">
              <a:lnSpc>
                <a:spcPct val="150000"/>
              </a:lnSpc>
              <a:spcBef>
                <a:spcPts val="1200"/>
              </a:spcBef>
              <a:buFont typeface="Arial" panose="020B0604020202020204" pitchFamily="34" charset="0"/>
              <a:buChar char="•"/>
              <a:defRPr/>
            </a:pPr>
            <a:r>
              <a:rPr lang="en-US" dirty="0">
                <a:solidFill>
                  <a:prstClr val="white"/>
                </a:solidFill>
              </a:rPr>
              <a:t>ThingSpeak Cloud</a:t>
            </a:r>
          </a:p>
          <a:p>
            <a:pPr marL="274320" lvl="0" indent="-274320" defTabSz="1097280">
              <a:lnSpc>
                <a:spcPct val="150000"/>
              </a:lnSpc>
              <a:spcBef>
                <a:spcPts val="1200"/>
              </a:spcBef>
              <a:buFont typeface="Arial" panose="020B0604020202020204" pitchFamily="34" charset="0"/>
              <a:buChar char="•"/>
              <a:defRPr/>
            </a:pPr>
            <a:r>
              <a:rPr lang="en-US" dirty="0">
                <a:solidFill>
                  <a:prstClr val="white"/>
                </a:solidFill>
              </a:rPr>
              <a:t>GPS &amp; Sensor Libraries</a:t>
            </a:r>
          </a:p>
        </p:txBody>
      </p:sp>
      <p:sp>
        <p:nvSpPr>
          <p:cNvPr id="14" name="Text 0">
            <a:extLst>
              <a:ext uri="{FF2B5EF4-FFF2-40B4-BE49-F238E27FC236}">
                <a16:creationId xmlns:a16="http://schemas.microsoft.com/office/drawing/2014/main" id="{7DB2B648-6DE1-051D-7036-E48811BEE23C}"/>
              </a:ext>
            </a:extLst>
          </p:cNvPr>
          <p:cNvSpPr/>
          <p:nvPr/>
        </p:nvSpPr>
        <p:spPr>
          <a:xfrm>
            <a:off x="663654" y="909637"/>
            <a:ext cx="6825603" cy="461963"/>
          </a:xfrm>
          <a:prstGeom prst="rect">
            <a:avLst/>
          </a:prstGeom>
          <a:noFill/>
          <a:ln/>
        </p:spPr>
        <p:txBody>
          <a:bodyPr wrap="none" lIns="0" tIns="0" rIns="0" bIns="0" rtlCol="0" anchor="t"/>
          <a:lstStyle/>
          <a:p>
            <a:pPr marL="0" indent="0" algn="l">
              <a:lnSpc>
                <a:spcPts val="3700"/>
              </a:lnSpc>
              <a:buNone/>
            </a:pPr>
            <a:r>
              <a:rPr lang="en-US" sz="3600" b="1" dirty="0">
                <a:solidFill>
                  <a:srgbClr val="FFFFFF"/>
                </a:solidFill>
                <a:latin typeface="Calibri" panose="020F0502020204030204" pitchFamily="34" charset="0"/>
                <a:ea typeface="Calibri" panose="020F0502020204030204" pitchFamily="34" charset="0"/>
                <a:cs typeface="Calibri" panose="020F0502020204030204" pitchFamily="34" charset="0"/>
              </a:rPr>
              <a:t>Components:</a:t>
            </a:r>
            <a:endParaRPr lang="en-US" sz="3600" dirty="0"/>
          </a:p>
        </p:txBody>
      </p:sp>
      <p:sp>
        <p:nvSpPr>
          <p:cNvPr id="15" name="Text 1">
            <a:extLst>
              <a:ext uri="{FF2B5EF4-FFF2-40B4-BE49-F238E27FC236}">
                <a16:creationId xmlns:a16="http://schemas.microsoft.com/office/drawing/2014/main" id="{A53DFCBF-6745-809A-3F35-6C6FD0E011E6}"/>
              </a:ext>
            </a:extLst>
          </p:cNvPr>
          <p:cNvSpPr/>
          <p:nvPr/>
        </p:nvSpPr>
        <p:spPr>
          <a:xfrm>
            <a:off x="663654" y="1867989"/>
            <a:ext cx="7816691" cy="710310"/>
          </a:xfrm>
          <a:prstGeom prst="rect">
            <a:avLst/>
          </a:prstGeom>
          <a:noFill/>
          <a:ln/>
        </p:spPr>
        <p:txBody>
          <a:bodyPr wrap="square" lIns="0" tIns="0" rIns="0" bIns="0" rtlCol="0" anchor="t"/>
          <a:lstStyle/>
          <a:p>
            <a:pPr marL="0" indent="0" algn="l">
              <a:lnSpc>
                <a:spcPts val="2350"/>
              </a:lnSpc>
              <a:buNone/>
            </a:pPr>
            <a:r>
              <a:rPr lang="en-US" dirty="0">
                <a:solidFill>
                  <a:srgbClr val="E5E0DF"/>
                </a:solidFill>
                <a:latin typeface="Inter" pitchFamily="34" charset="0"/>
                <a:ea typeface="Inter" pitchFamily="34" charset="-122"/>
                <a:cs typeface="Inter" pitchFamily="34" charset="-120"/>
              </a:rPr>
              <a:t>The following components are utilized in this project</a:t>
            </a:r>
            <a:r>
              <a:rPr lang="en-US" sz="1450" dirty="0">
                <a:solidFill>
                  <a:srgbClr val="E5E0DF"/>
                </a:solidFill>
                <a:latin typeface="Inter" pitchFamily="34" charset="0"/>
                <a:ea typeface="Inter" pitchFamily="34" charset="-122"/>
                <a:cs typeface="Inter" pitchFamily="34" charset="-120"/>
              </a:rPr>
              <a:t>.</a:t>
            </a:r>
            <a:endParaRPr lang="en-US" sz="1450" dirty="0"/>
          </a:p>
        </p:txBody>
      </p:sp>
    </p:spTree>
    <p:extLst>
      <p:ext uri="{BB962C8B-B14F-4D97-AF65-F5344CB8AC3E}">
        <p14:creationId xmlns:p14="http://schemas.microsoft.com/office/powerpoint/2010/main" val="2776189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A53302-5A29-7AF3-6FF5-D1DDE7ABC51F}"/>
              </a:ext>
            </a:extLst>
          </p:cNvPr>
          <p:cNvSpPr>
            <a:spLocks noGrp="1"/>
          </p:cNvSpPr>
          <p:nvPr>
            <p:ph type="title"/>
          </p:nvPr>
        </p:nvSpPr>
        <p:spPr>
          <a:xfrm>
            <a:off x="339634" y="438150"/>
            <a:ext cx="3226526" cy="1590676"/>
          </a:xfrm>
        </p:spPr>
        <p:txBody>
          <a:bodyPr>
            <a:normAutofit/>
          </a:bodyPr>
          <a:lstStyle/>
          <a:p>
            <a:r>
              <a:rPr lang="en-US" dirty="0"/>
              <a:t>Circuit Diagram:</a:t>
            </a:r>
          </a:p>
        </p:txBody>
      </p:sp>
      <p:pic>
        <p:nvPicPr>
          <p:cNvPr id="3" name="Picture 2">
            <a:extLst>
              <a:ext uri="{FF2B5EF4-FFF2-40B4-BE49-F238E27FC236}">
                <a16:creationId xmlns:a16="http://schemas.microsoft.com/office/drawing/2014/main" id="{5D363EC2-13A4-235E-9212-887B53B0FFC9}"/>
              </a:ext>
            </a:extLst>
          </p:cNvPr>
          <p:cNvPicPr>
            <a:picLocks noChangeAspect="1"/>
          </p:cNvPicPr>
          <p:nvPr/>
        </p:nvPicPr>
        <p:blipFill>
          <a:blip r:embed="rId2"/>
          <a:srcRect l="1309" t="6666" r="2143" b="3651"/>
          <a:stretch>
            <a:fillRect/>
          </a:stretch>
        </p:blipFill>
        <p:spPr>
          <a:xfrm rot="10800000">
            <a:off x="3657601" y="-1"/>
            <a:ext cx="10972799" cy="8229600"/>
          </a:xfrm>
          <a:prstGeom prst="rect">
            <a:avLst/>
          </a:prstGeom>
          <a:noFill/>
        </p:spPr>
      </p:pic>
    </p:spTree>
    <p:extLst>
      <p:ext uri="{BB962C8B-B14F-4D97-AF65-F5344CB8AC3E}">
        <p14:creationId xmlns:p14="http://schemas.microsoft.com/office/powerpoint/2010/main" val="107329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3654" y="909637"/>
            <a:ext cx="7605236" cy="474107"/>
          </a:xfrm>
          <a:prstGeom prst="rect">
            <a:avLst/>
          </a:prstGeom>
          <a:noFill/>
          <a:ln/>
        </p:spPr>
        <p:txBody>
          <a:bodyPr wrap="none" lIns="0" tIns="0" rIns="0" bIns="0" rtlCol="0" anchor="t"/>
          <a:lstStyle/>
          <a:p>
            <a:pPr marL="0" indent="0" algn="l">
              <a:lnSpc>
                <a:spcPts val="3700"/>
              </a:lnSpc>
              <a:buNone/>
            </a:pPr>
            <a:r>
              <a:rPr lang="en-US" sz="3200" b="1" dirty="0">
                <a:solidFill>
                  <a:srgbClr val="FFFFFF"/>
                </a:solidFill>
                <a:latin typeface="Calibri" panose="020F0502020204030204" pitchFamily="34" charset="0"/>
                <a:ea typeface="Calibri" panose="020F0502020204030204" pitchFamily="34" charset="0"/>
                <a:cs typeface="Calibri" panose="020F0502020204030204" pitchFamily="34" charset="0"/>
              </a:rPr>
              <a:t>Connectivity &amp; Communication Protocols</a:t>
            </a:r>
            <a:endParaRPr lang="en-US" sz="3200" dirty="0"/>
          </a:p>
        </p:txBody>
      </p:sp>
      <p:sp>
        <p:nvSpPr>
          <p:cNvPr id="4" name="Text 1"/>
          <p:cNvSpPr/>
          <p:nvPr/>
        </p:nvSpPr>
        <p:spPr>
          <a:xfrm>
            <a:off x="663654" y="1668185"/>
            <a:ext cx="7816691" cy="910114"/>
          </a:xfrm>
          <a:prstGeom prst="rect">
            <a:avLst/>
          </a:prstGeom>
          <a:noFill/>
          <a:ln/>
        </p:spPr>
        <p:txBody>
          <a:bodyPr wrap="square" lIns="0" tIns="0" rIns="0" bIns="0" rtlCol="0" anchor="t"/>
          <a:lstStyle/>
          <a:p>
            <a:pPr marL="0" indent="0" algn="l">
              <a:lnSpc>
                <a:spcPts val="2350"/>
              </a:lnSpc>
              <a:buNone/>
            </a:pPr>
            <a:r>
              <a:rPr lang="en-US" sz="1600" dirty="0">
                <a:solidFill>
                  <a:srgbClr val="E5E0DF"/>
                </a:solidFill>
                <a:latin typeface="Inter" pitchFamily="34" charset="0"/>
                <a:ea typeface="Inter" pitchFamily="34" charset="-122"/>
                <a:cs typeface="Inter" pitchFamily="34" charset="-120"/>
              </a:rPr>
              <a:t>Seamless communication is essential for an effective IoT system. The ESP32 uses Wi-Fi to connect to the internet, allowing user control through the Blynk application and real-time data logging on ThingSpeak.</a:t>
            </a:r>
            <a:endParaRPr lang="en-US" sz="1600" dirty="0"/>
          </a:p>
        </p:txBody>
      </p:sp>
      <p:sp>
        <p:nvSpPr>
          <p:cNvPr id="5" name="Shape 2"/>
          <p:cNvSpPr/>
          <p:nvPr/>
        </p:nvSpPr>
        <p:spPr>
          <a:xfrm>
            <a:off x="663654" y="2791539"/>
            <a:ext cx="3813572" cy="2472809"/>
          </a:xfrm>
          <a:prstGeom prst="roundRect">
            <a:avLst>
              <a:gd name="adj" fmla="val 3221"/>
            </a:avLst>
          </a:prstGeom>
          <a:solidFill>
            <a:srgbClr val="110080"/>
          </a:solidFill>
          <a:ln w="7620">
            <a:solidFill>
              <a:srgbClr val="2A1999"/>
            </a:solidFill>
            <a:prstDash val="solid"/>
          </a:ln>
        </p:spPr>
        <p:txBody>
          <a:bodyPr/>
          <a:lstStyle/>
          <a:p>
            <a:endParaRPr lang="en-PK" dirty="0"/>
          </a:p>
        </p:txBody>
      </p:sp>
      <p:sp>
        <p:nvSpPr>
          <p:cNvPr id="6" name="Shape 3"/>
          <p:cNvSpPr/>
          <p:nvPr/>
        </p:nvSpPr>
        <p:spPr>
          <a:xfrm>
            <a:off x="860822" y="2988707"/>
            <a:ext cx="568881" cy="568881"/>
          </a:xfrm>
          <a:prstGeom prst="roundRect">
            <a:avLst>
              <a:gd name="adj" fmla="val 16072053"/>
            </a:avLst>
          </a:prstGeom>
          <a:solidFill>
            <a:srgbClr val="2B0AFF"/>
          </a:solidFill>
          <a:ln/>
        </p:spPr>
        <p:txBody>
          <a:bodyPr/>
          <a:lstStyle/>
          <a:p>
            <a:endParaRPr lang="en-PK"/>
          </a:p>
        </p:txBody>
      </p:sp>
      <p:sp>
        <p:nvSpPr>
          <p:cNvPr id="7" name="Text 4"/>
          <p:cNvSpPr/>
          <p:nvPr/>
        </p:nvSpPr>
        <p:spPr>
          <a:xfrm>
            <a:off x="860822" y="3747135"/>
            <a:ext cx="2370534" cy="296228"/>
          </a:xfrm>
          <a:prstGeom prst="rect">
            <a:avLst/>
          </a:prstGeom>
          <a:noFill/>
          <a:ln/>
        </p:spPr>
        <p:txBody>
          <a:bodyPr wrap="none" lIns="0" tIns="0" rIns="0" bIns="0" rtlCol="0" anchor="t"/>
          <a:lstStyle/>
          <a:p>
            <a:pPr marL="0" indent="0" algn="l">
              <a:lnSpc>
                <a:spcPts val="2300"/>
              </a:lnSpc>
              <a:buNone/>
            </a:pPr>
            <a:r>
              <a:rPr lang="en-US" sz="1850" b="1" dirty="0">
                <a:solidFill>
                  <a:srgbClr val="E5E0DF"/>
                </a:solidFill>
                <a:latin typeface="Calibri" panose="020F0502020204030204" pitchFamily="34" charset="0"/>
                <a:ea typeface="Calibri" panose="020F0502020204030204" pitchFamily="34" charset="0"/>
                <a:cs typeface="Calibri" panose="020F0502020204030204" pitchFamily="34" charset="0"/>
              </a:rPr>
              <a:t>Wi-Fi Connectivity</a:t>
            </a:r>
            <a:endParaRPr lang="en-US" sz="1850" dirty="0"/>
          </a:p>
        </p:txBody>
      </p:sp>
      <p:sp>
        <p:nvSpPr>
          <p:cNvPr id="8" name="Text 5"/>
          <p:cNvSpPr/>
          <p:nvPr/>
        </p:nvSpPr>
        <p:spPr>
          <a:xfrm>
            <a:off x="860822" y="4157067"/>
            <a:ext cx="3419237" cy="910114"/>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Connects the ESP32 to the internet for cloud services and remote access.</a:t>
            </a:r>
            <a:endParaRPr lang="en-US" sz="1450" dirty="0"/>
          </a:p>
        </p:txBody>
      </p:sp>
      <p:sp>
        <p:nvSpPr>
          <p:cNvPr id="9" name="Shape 6"/>
          <p:cNvSpPr/>
          <p:nvPr/>
        </p:nvSpPr>
        <p:spPr>
          <a:xfrm>
            <a:off x="4666774" y="2791539"/>
            <a:ext cx="3813572" cy="2472809"/>
          </a:xfrm>
          <a:prstGeom prst="roundRect">
            <a:avLst>
              <a:gd name="adj" fmla="val 3221"/>
            </a:avLst>
          </a:prstGeom>
          <a:solidFill>
            <a:srgbClr val="110080"/>
          </a:solidFill>
          <a:ln w="7620">
            <a:solidFill>
              <a:srgbClr val="2A1999"/>
            </a:solidFill>
            <a:prstDash val="solid"/>
          </a:ln>
        </p:spPr>
        <p:txBody>
          <a:bodyPr/>
          <a:lstStyle/>
          <a:p>
            <a:endParaRPr lang="en-PK"/>
          </a:p>
        </p:txBody>
      </p:sp>
      <p:sp>
        <p:nvSpPr>
          <p:cNvPr id="10" name="Shape 7"/>
          <p:cNvSpPr/>
          <p:nvPr/>
        </p:nvSpPr>
        <p:spPr>
          <a:xfrm>
            <a:off x="4863941" y="2988707"/>
            <a:ext cx="568881" cy="568881"/>
          </a:xfrm>
          <a:prstGeom prst="roundRect">
            <a:avLst>
              <a:gd name="adj" fmla="val 16072053"/>
            </a:avLst>
          </a:prstGeom>
          <a:solidFill>
            <a:srgbClr val="2B0AFF"/>
          </a:solidFill>
          <a:ln/>
        </p:spPr>
        <p:txBody>
          <a:bodyPr/>
          <a:lstStyle/>
          <a:p>
            <a:endParaRPr lang="en-PK"/>
          </a:p>
        </p:txBody>
      </p:sp>
      <p:pic>
        <p:nvPicPr>
          <p:cNvPr id="11"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0389" y="3145036"/>
            <a:ext cx="255984" cy="255984"/>
          </a:xfrm>
          <a:prstGeom prst="rect">
            <a:avLst/>
          </a:prstGeom>
        </p:spPr>
      </p:pic>
      <p:sp>
        <p:nvSpPr>
          <p:cNvPr id="12" name="Text 8"/>
          <p:cNvSpPr/>
          <p:nvPr/>
        </p:nvSpPr>
        <p:spPr>
          <a:xfrm>
            <a:off x="4863941" y="3747135"/>
            <a:ext cx="2370534" cy="296228"/>
          </a:xfrm>
          <a:prstGeom prst="rect">
            <a:avLst/>
          </a:prstGeom>
          <a:noFill/>
          <a:ln/>
        </p:spPr>
        <p:txBody>
          <a:bodyPr wrap="none" lIns="0" tIns="0" rIns="0" bIns="0" rtlCol="0" anchor="t"/>
          <a:lstStyle/>
          <a:p>
            <a:pPr marL="0" indent="0" algn="l">
              <a:lnSpc>
                <a:spcPts val="2300"/>
              </a:lnSpc>
              <a:buNone/>
            </a:pPr>
            <a:r>
              <a:rPr lang="en-US" sz="1850" b="1" dirty="0">
                <a:solidFill>
                  <a:srgbClr val="E5E0DF"/>
                </a:solidFill>
                <a:latin typeface="Calibri" panose="020F0502020204030204" pitchFamily="34" charset="0"/>
                <a:ea typeface="Calibri" panose="020F0502020204030204" pitchFamily="34" charset="0"/>
                <a:cs typeface="Calibri" panose="020F0502020204030204" pitchFamily="34" charset="0"/>
              </a:rPr>
              <a:t>Blynk Cloud</a:t>
            </a:r>
            <a:endParaRPr lang="en-US" sz="1850" dirty="0"/>
          </a:p>
        </p:txBody>
      </p:sp>
      <p:sp>
        <p:nvSpPr>
          <p:cNvPr id="13" name="Text 9"/>
          <p:cNvSpPr/>
          <p:nvPr/>
        </p:nvSpPr>
        <p:spPr>
          <a:xfrm>
            <a:off x="4863941" y="4157067"/>
            <a:ext cx="3419237" cy="910114"/>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Facilitates two-way communication between the user's phone and the vehicle.</a:t>
            </a:r>
            <a:endParaRPr lang="en-US" sz="1450" dirty="0"/>
          </a:p>
        </p:txBody>
      </p:sp>
      <p:sp>
        <p:nvSpPr>
          <p:cNvPr id="14" name="Shape 10"/>
          <p:cNvSpPr/>
          <p:nvPr/>
        </p:nvSpPr>
        <p:spPr>
          <a:xfrm>
            <a:off x="663654" y="5453896"/>
            <a:ext cx="7816691" cy="1866067"/>
          </a:xfrm>
          <a:prstGeom prst="roundRect">
            <a:avLst>
              <a:gd name="adj" fmla="val 4268"/>
            </a:avLst>
          </a:prstGeom>
          <a:solidFill>
            <a:srgbClr val="110080"/>
          </a:solidFill>
          <a:ln w="7620">
            <a:solidFill>
              <a:srgbClr val="2A1999"/>
            </a:solidFill>
            <a:prstDash val="solid"/>
          </a:ln>
        </p:spPr>
        <p:txBody>
          <a:bodyPr/>
          <a:lstStyle/>
          <a:p>
            <a:endParaRPr lang="en-PK"/>
          </a:p>
        </p:txBody>
      </p:sp>
      <p:sp>
        <p:nvSpPr>
          <p:cNvPr id="15" name="Shape 11"/>
          <p:cNvSpPr/>
          <p:nvPr/>
        </p:nvSpPr>
        <p:spPr>
          <a:xfrm>
            <a:off x="860822" y="5651063"/>
            <a:ext cx="568881" cy="568881"/>
          </a:xfrm>
          <a:prstGeom prst="roundRect">
            <a:avLst>
              <a:gd name="adj" fmla="val 16072053"/>
            </a:avLst>
          </a:prstGeom>
          <a:solidFill>
            <a:srgbClr val="2B0AFF"/>
          </a:solidFill>
          <a:ln/>
        </p:spPr>
        <p:txBody>
          <a:bodyPr/>
          <a:lstStyle/>
          <a:p>
            <a:endParaRPr lang="en-PK"/>
          </a:p>
        </p:txBody>
      </p:sp>
      <p:sp>
        <p:nvSpPr>
          <p:cNvPr id="16" name="Text 12"/>
          <p:cNvSpPr/>
          <p:nvPr/>
        </p:nvSpPr>
        <p:spPr>
          <a:xfrm>
            <a:off x="860822" y="6409492"/>
            <a:ext cx="2370534" cy="296228"/>
          </a:xfrm>
          <a:prstGeom prst="rect">
            <a:avLst/>
          </a:prstGeom>
          <a:noFill/>
          <a:ln/>
        </p:spPr>
        <p:txBody>
          <a:bodyPr wrap="none" lIns="0" tIns="0" rIns="0" bIns="0" rtlCol="0" anchor="t"/>
          <a:lstStyle/>
          <a:p>
            <a:pPr marL="0" indent="0" algn="l">
              <a:lnSpc>
                <a:spcPts val="2300"/>
              </a:lnSpc>
              <a:buNone/>
            </a:pPr>
            <a:r>
              <a:rPr lang="en-US" sz="1850" b="1" dirty="0">
                <a:solidFill>
                  <a:srgbClr val="E5E0DF"/>
                </a:solidFill>
                <a:latin typeface="Calibri" panose="020F0502020204030204" pitchFamily="34" charset="0"/>
                <a:ea typeface="Calibri" panose="020F0502020204030204" pitchFamily="34" charset="0"/>
                <a:cs typeface="Calibri" panose="020F0502020204030204" pitchFamily="34" charset="0"/>
              </a:rPr>
              <a:t>ThingSpeak API</a:t>
            </a:r>
            <a:endParaRPr lang="en-US" sz="1850" dirty="0"/>
          </a:p>
        </p:txBody>
      </p:sp>
      <p:sp>
        <p:nvSpPr>
          <p:cNvPr id="17" name="Text 13"/>
          <p:cNvSpPr/>
          <p:nvPr/>
        </p:nvSpPr>
        <p:spPr>
          <a:xfrm>
            <a:off x="860822" y="6819424"/>
            <a:ext cx="7422356" cy="303371"/>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Used to securely transmit and store GPS data, accessible for trends and history.</a:t>
            </a:r>
            <a:endParaRPr lang="en-US" sz="1450" dirty="0"/>
          </a:p>
        </p:txBody>
      </p:sp>
      <p:pic>
        <p:nvPicPr>
          <p:cNvPr id="20" name="Picture 19">
            <a:extLst>
              <a:ext uri="{FF2B5EF4-FFF2-40B4-BE49-F238E27FC236}">
                <a16:creationId xmlns:a16="http://schemas.microsoft.com/office/drawing/2014/main" id="{05536EFC-42FE-9A3C-AE57-627B5555905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916630" y="5752481"/>
            <a:ext cx="457264" cy="400106"/>
          </a:xfrm>
          <a:prstGeom prst="rect">
            <a:avLst/>
          </a:prstGeom>
        </p:spPr>
      </p:pic>
      <p:pic>
        <p:nvPicPr>
          <p:cNvPr id="25" name="Graphic 24" descr="Wi-Fi with solid fill">
            <a:extLst>
              <a:ext uri="{FF2B5EF4-FFF2-40B4-BE49-F238E27FC236}">
                <a16:creationId xmlns:a16="http://schemas.microsoft.com/office/drawing/2014/main" id="{41806FA8-6D56-102A-B98D-CE7B3B3F6A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0822" y="3000739"/>
            <a:ext cx="568881" cy="5688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93752" y="558923"/>
            <a:ext cx="7001113" cy="643284"/>
          </a:xfrm>
          <a:prstGeom prst="rect">
            <a:avLst/>
          </a:prstGeom>
          <a:noFill/>
          <a:ln/>
        </p:spPr>
        <p:txBody>
          <a:bodyPr wrap="none" lIns="0" tIns="0" rIns="0" bIns="0" rtlCol="0" anchor="t"/>
          <a:lstStyle/>
          <a:p>
            <a:pPr marL="0" indent="0" algn="l">
              <a:lnSpc>
                <a:spcPts val="2750"/>
              </a:lnSpc>
              <a:buNone/>
            </a:pPr>
            <a:r>
              <a:rPr lang="en-US" sz="3200" b="1" dirty="0">
                <a:solidFill>
                  <a:srgbClr val="FFFFFF"/>
                </a:solidFill>
                <a:latin typeface="Calibri" panose="020F0502020204030204" pitchFamily="34" charset="0"/>
                <a:ea typeface="Calibri" panose="020F0502020204030204" pitchFamily="34" charset="0"/>
                <a:cs typeface="Calibri" panose="020F0502020204030204" pitchFamily="34" charset="0"/>
              </a:rPr>
              <a:t>Motor Control &amp; Safety Mechanisms</a:t>
            </a:r>
            <a:endParaRPr lang="en-US" sz="3200" dirty="0">
              <a:latin typeface="Calibri" panose="020F0502020204030204" pitchFamily="34" charset="0"/>
              <a:ea typeface="Calibri" panose="020F0502020204030204" pitchFamily="34" charset="0"/>
            </a:endParaRPr>
          </a:p>
        </p:txBody>
      </p:sp>
      <p:sp>
        <p:nvSpPr>
          <p:cNvPr id="3" name="Text 1"/>
          <p:cNvSpPr/>
          <p:nvPr/>
        </p:nvSpPr>
        <p:spPr>
          <a:xfrm>
            <a:off x="493753" y="1333784"/>
            <a:ext cx="6520659" cy="912101"/>
          </a:xfrm>
          <a:prstGeom prst="rect">
            <a:avLst/>
          </a:prstGeom>
          <a:noFill/>
          <a:ln/>
        </p:spPr>
        <p:txBody>
          <a:bodyPr wrap="square" lIns="0" tIns="0" rIns="0" bIns="0" rtlCol="0" anchor="t"/>
          <a:lstStyle/>
          <a:p>
            <a:pPr marL="0" indent="0" algn="l">
              <a:buNone/>
            </a:pPr>
            <a:r>
              <a:rPr lang="en-US" sz="1600" dirty="0">
                <a:solidFill>
                  <a:srgbClr val="E5E0DF"/>
                </a:solidFill>
                <a:latin typeface="Inter" pitchFamily="34" charset="0"/>
                <a:ea typeface="Inter" pitchFamily="34" charset="-122"/>
                <a:cs typeface="Inter" pitchFamily="34" charset="-120"/>
              </a:rPr>
              <a:t>The system offers precise control over the vehicle's motor and incorporates critical safety features like an engine lock. This ensures that unauthorized movement is prevented, enhancing overall vehicle security.</a:t>
            </a:r>
          </a:p>
        </p:txBody>
      </p:sp>
      <p:sp>
        <p:nvSpPr>
          <p:cNvPr id="4" name="Text 2"/>
          <p:cNvSpPr/>
          <p:nvPr/>
        </p:nvSpPr>
        <p:spPr>
          <a:xfrm>
            <a:off x="493753" y="2377462"/>
            <a:ext cx="3555732" cy="693143"/>
          </a:xfrm>
          <a:prstGeom prst="rect">
            <a:avLst/>
          </a:prstGeom>
          <a:noFill/>
          <a:ln/>
        </p:spPr>
        <p:txBody>
          <a:bodyPr wrap="none" lIns="0" tIns="0" rIns="0" bIns="0" rtlCol="0" anchor="t"/>
          <a:lstStyle/>
          <a:p>
            <a:pPr marL="0" indent="0" algn="l">
              <a:lnSpc>
                <a:spcPts val="1700"/>
              </a:lnSpc>
              <a:buNone/>
            </a:pPr>
            <a:endParaRPr lang="en-US" sz="2400" b="1" dirty="0">
              <a:solidFill>
                <a:srgbClr val="FFFFFF"/>
              </a:solidFill>
              <a:latin typeface="+mj-lt"/>
              <a:ea typeface="Calibri" panose="020F0502020204030204" pitchFamily="34" charset="0"/>
              <a:cs typeface="Calibri" panose="020F0502020204030204" pitchFamily="34" charset="0"/>
            </a:endParaRPr>
          </a:p>
          <a:p>
            <a:pPr marL="0" indent="0" algn="l">
              <a:lnSpc>
                <a:spcPts val="1700"/>
              </a:lnSpc>
              <a:buNone/>
            </a:pPr>
            <a:r>
              <a:rPr lang="en-US" sz="2400" b="1" dirty="0">
                <a:solidFill>
                  <a:srgbClr val="FFFFFF"/>
                </a:solidFill>
                <a:latin typeface="+mj-lt"/>
                <a:ea typeface="Calibri" panose="020F0502020204030204" pitchFamily="34" charset="0"/>
                <a:cs typeface="Calibri" panose="020F0502020204030204" pitchFamily="34" charset="0"/>
              </a:rPr>
              <a:t>Motor Direction Control</a:t>
            </a:r>
          </a:p>
          <a:p>
            <a:pPr marL="0" indent="0" algn="l">
              <a:lnSpc>
                <a:spcPts val="1700"/>
              </a:lnSpc>
              <a:buNone/>
            </a:pPr>
            <a:endParaRPr lang="en-US" sz="2400" dirty="0">
              <a:latin typeface="+mj-lt"/>
            </a:endParaRPr>
          </a:p>
        </p:txBody>
      </p:sp>
      <p:sp>
        <p:nvSpPr>
          <p:cNvPr id="5" name="Text 3"/>
          <p:cNvSpPr/>
          <p:nvPr/>
        </p:nvSpPr>
        <p:spPr>
          <a:xfrm>
            <a:off x="493753" y="2981489"/>
            <a:ext cx="6649402" cy="546721"/>
          </a:xfrm>
          <a:prstGeom prst="rect">
            <a:avLst/>
          </a:prstGeom>
          <a:noFill/>
          <a:ln/>
        </p:spPr>
        <p:txBody>
          <a:bodyPr wrap="square" lIns="0" tIns="0" rIns="0" bIns="0" rtlCol="0" anchor="t"/>
          <a:lstStyle/>
          <a:p>
            <a:pPr marL="0" indent="0" algn="l">
              <a:lnSpc>
                <a:spcPts val="1750"/>
              </a:lnSpc>
              <a:buNone/>
            </a:pPr>
            <a:r>
              <a:rPr lang="en-US" sz="1600" dirty="0">
                <a:solidFill>
                  <a:srgbClr val="E5E0DF"/>
                </a:solidFill>
                <a:latin typeface="Inter" pitchFamily="34" charset="0"/>
                <a:ea typeface="Inter" pitchFamily="34" charset="-122"/>
                <a:cs typeface="Inter" pitchFamily="34" charset="-120"/>
              </a:rPr>
              <a:t>Allows the user to remotely control the motor's forward and backward movement via the Blynk application.</a:t>
            </a:r>
            <a:endParaRPr lang="en-US" sz="1600" dirty="0"/>
          </a:p>
        </p:txBody>
      </p:sp>
      <p:sp>
        <p:nvSpPr>
          <p:cNvPr id="6" name="Shape 4"/>
          <p:cNvSpPr/>
          <p:nvPr/>
        </p:nvSpPr>
        <p:spPr>
          <a:xfrm>
            <a:off x="493752" y="3854857"/>
            <a:ext cx="564356" cy="846534"/>
          </a:xfrm>
          <a:prstGeom prst="roundRect">
            <a:avLst>
              <a:gd name="adj" fmla="val 360033"/>
            </a:avLst>
          </a:prstGeom>
          <a:solidFill>
            <a:srgbClr val="110080"/>
          </a:solidFill>
          <a:ln w="7620">
            <a:solidFill>
              <a:srgbClr val="2A1999"/>
            </a:solidFill>
            <a:prstDash val="solid"/>
          </a:ln>
        </p:spPr>
        <p:txBody>
          <a:bodyPr/>
          <a:lstStyle/>
          <a:p>
            <a:endParaRPr lang="en-PK"/>
          </a:p>
        </p:txBody>
      </p:sp>
      <p:sp>
        <p:nvSpPr>
          <p:cNvPr id="7" name="Text 5"/>
          <p:cNvSpPr/>
          <p:nvPr/>
        </p:nvSpPr>
        <p:spPr>
          <a:xfrm>
            <a:off x="1199198" y="4165135"/>
            <a:ext cx="5943957" cy="225743"/>
          </a:xfrm>
          <a:prstGeom prst="rect">
            <a:avLst/>
          </a:prstGeom>
          <a:noFill/>
          <a:ln/>
        </p:spPr>
        <p:txBody>
          <a:bodyPr wrap="none" lIns="0" tIns="0" rIns="0" bIns="0" rtlCol="0" anchor="t"/>
          <a:lstStyle/>
          <a:p>
            <a:pPr marL="0" indent="0" algn="l">
              <a:lnSpc>
                <a:spcPts val="1750"/>
              </a:lnSpc>
              <a:buNone/>
            </a:pPr>
            <a:r>
              <a:rPr lang="en-US" sz="1600" b="1" dirty="0">
                <a:solidFill>
                  <a:srgbClr val="E5E0DF"/>
                </a:solidFill>
                <a:latin typeface="Inter" pitchFamily="34" charset="0"/>
                <a:ea typeface="Inter" pitchFamily="34" charset="-122"/>
                <a:cs typeface="Inter" pitchFamily="34" charset="-120"/>
              </a:rPr>
              <a:t>Forward Drive</a:t>
            </a:r>
            <a:endParaRPr lang="en-US" sz="1600" b="1" dirty="0"/>
          </a:p>
        </p:txBody>
      </p:sp>
      <p:sp>
        <p:nvSpPr>
          <p:cNvPr id="8" name="Shape 6"/>
          <p:cNvSpPr/>
          <p:nvPr/>
        </p:nvSpPr>
        <p:spPr>
          <a:xfrm>
            <a:off x="493752" y="4909101"/>
            <a:ext cx="564356" cy="846534"/>
          </a:xfrm>
          <a:prstGeom prst="roundRect">
            <a:avLst>
              <a:gd name="adj" fmla="val 360033"/>
            </a:avLst>
          </a:prstGeom>
          <a:solidFill>
            <a:srgbClr val="110080"/>
          </a:solidFill>
          <a:ln w="7620">
            <a:solidFill>
              <a:srgbClr val="2A1999"/>
            </a:solidFill>
            <a:prstDash val="solid"/>
          </a:ln>
        </p:spPr>
        <p:txBody>
          <a:bodyPr/>
          <a:lstStyle/>
          <a:p>
            <a:endParaRPr lang="en-PK"/>
          </a:p>
        </p:txBody>
      </p:sp>
      <p:sp>
        <p:nvSpPr>
          <p:cNvPr id="9" name="Text 7"/>
          <p:cNvSpPr/>
          <p:nvPr/>
        </p:nvSpPr>
        <p:spPr>
          <a:xfrm>
            <a:off x="1199197" y="5253548"/>
            <a:ext cx="5943957" cy="225743"/>
          </a:xfrm>
          <a:prstGeom prst="rect">
            <a:avLst/>
          </a:prstGeom>
          <a:noFill/>
          <a:ln/>
        </p:spPr>
        <p:txBody>
          <a:bodyPr wrap="none" lIns="0" tIns="0" rIns="0" bIns="0" rtlCol="0" anchor="t"/>
          <a:lstStyle/>
          <a:p>
            <a:pPr marL="0" indent="0" algn="l">
              <a:lnSpc>
                <a:spcPts val="1750"/>
              </a:lnSpc>
              <a:buNone/>
            </a:pPr>
            <a:r>
              <a:rPr lang="en-US" sz="1600" b="1" dirty="0">
                <a:solidFill>
                  <a:srgbClr val="E5E0DF"/>
                </a:solidFill>
                <a:latin typeface="Inter" pitchFamily="34" charset="0"/>
                <a:ea typeface="Inter" pitchFamily="34" charset="-122"/>
                <a:cs typeface="Inter" pitchFamily="34" charset="-120"/>
              </a:rPr>
              <a:t>Backward Drive</a:t>
            </a:r>
            <a:endParaRPr lang="en-US" sz="1600" b="1" dirty="0"/>
          </a:p>
        </p:txBody>
      </p:sp>
      <p:pic>
        <p:nvPicPr>
          <p:cNvPr id="10" name="Image 0" descr="preencoded.png"/>
          <p:cNvPicPr>
            <a:picLocks noChangeAspect="1"/>
          </p:cNvPicPr>
          <p:nvPr/>
        </p:nvPicPr>
        <p:blipFill>
          <a:blip r:embed="rId3"/>
          <a:stretch>
            <a:fillRect/>
          </a:stretch>
        </p:blipFill>
        <p:spPr>
          <a:xfrm>
            <a:off x="7615991" y="353945"/>
            <a:ext cx="6649403" cy="7492659"/>
          </a:xfrm>
          <a:prstGeom prst="rect">
            <a:avLst/>
          </a:prstGeom>
        </p:spPr>
      </p:pic>
      <p:sp>
        <p:nvSpPr>
          <p:cNvPr id="11" name="Text 8"/>
          <p:cNvSpPr/>
          <p:nvPr/>
        </p:nvSpPr>
        <p:spPr>
          <a:xfrm>
            <a:off x="7494865" y="8599884"/>
            <a:ext cx="1763673" cy="220385"/>
          </a:xfrm>
          <a:prstGeom prst="rect">
            <a:avLst/>
          </a:prstGeom>
          <a:noFill/>
          <a:ln/>
        </p:spPr>
        <p:txBody>
          <a:bodyPr wrap="none" lIns="0" tIns="0" rIns="0" bIns="0" rtlCol="0" anchor="t"/>
          <a:lstStyle/>
          <a:p>
            <a:pPr marL="0" indent="0" algn="l">
              <a:lnSpc>
                <a:spcPts val="1700"/>
              </a:lnSpc>
              <a:buNone/>
            </a:pPr>
            <a:r>
              <a:rPr lang="en-US" sz="1350" b="1" dirty="0">
                <a:solidFill>
                  <a:srgbClr val="FFFFFF"/>
                </a:solidFill>
                <a:latin typeface="Calibri" panose="020F0502020204030204" pitchFamily="34" charset="0"/>
                <a:ea typeface="Calibri" panose="020F0502020204030204" pitchFamily="34" charset="0"/>
                <a:cs typeface="Calibri" panose="020F0502020204030204" pitchFamily="34" charset="0"/>
              </a:rPr>
              <a:t>Engine Lock Feature</a:t>
            </a:r>
            <a:endParaRPr lang="en-US" sz="1350" dirty="0"/>
          </a:p>
        </p:txBody>
      </p:sp>
      <p:sp>
        <p:nvSpPr>
          <p:cNvPr id="12" name="Text 9"/>
          <p:cNvSpPr/>
          <p:nvPr/>
        </p:nvSpPr>
        <p:spPr>
          <a:xfrm>
            <a:off x="7494865" y="8961358"/>
            <a:ext cx="6649403" cy="451485"/>
          </a:xfrm>
          <a:prstGeom prst="rect">
            <a:avLst/>
          </a:prstGeom>
          <a:noFill/>
          <a:ln/>
        </p:spPr>
        <p:txBody>
          <a:bodyPr wrap="square" lIns="0" tIns="0" rIns="0" bIns="0" rtlCol="0" anchor="t"/>
          <a:lstStyle/>
          <a:p>
            <a:pPr marL="0" indent="0" algn="l">
              <a:lnSpc>
                <a:spcPts val="1750"/>
              </a:lnSpc>
              <a:buNone/>
            </a:pPr>
            <a:r>
              <a:rPr lang="en-US" sz="1100" dirty="0">
                <a:solidFill>
                  <a:srgbClr val="E5E0DF"/>
                </a:solidFill>
                <a:latin typeface="Inter" pitchFamily="34" charset="0"/>
                <a:ea typeface="Inter" pitchFamily="34" charset="-122"/>
                <a:cs typeface="Inter" pitchFamily="34" charset="-120"/>
              </a:rPr>
              <a:t>A relay-controlled mechanism that can remotely disable the motor, preventing unauthorized operation.</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386"/>
          </a:xfrm>
          <a:prstGeom prst="rect">
            <a:avLst/>
          </a:prstGeom>
        </p:spPr>
      </p:pic>
      <p:sp>
        <p:nvSpPr>
          <p:cNvPr id="3" name="Text 0"/>
          <p:cNvSpPr/>
          <p:nvPr/>
        </p:nvSpPr>
        <p:spPr>
          <a:xfrm>
            <a:off x="710089" y="557927"/>
            <a:ext cx="7440573" cy="507206"/>
          </a:xfrm>
          <a:prstGeom prst="rect">
            <a:avLst/>
          </a:prstGeom>
          <a:noFill/>
          <a:ln/>
        </p:spPr>
        <p:txBody>
          <a:bodyPr wrap="none" lIns="0" tIns="0" rIns="0" bIns="0" rtlCol="0" anchor="t"/>
          <a:lstStyle/>
          <a:p>
            <a:pPr marL="0" indent="0" algn="l">
              <a:lnSpc>
                <a:spcPts val="3950"/>
              </a:lnSpc>
              <a:buNone/>
            </a:pPr>
            <a:r>
              <a:rPr lang="en-US" sz="3150" b="1" dirty="0">
                <a:solidFill>
                  <a:srgbClr val="FFFFFF"/>
                </a:solidFill>
                <a:latin typeface="Calibri" panose="020F0502020204030204" pitchFamily="34" charset="0"/>
                <a:ea typeface="Calibri" panose="020F0502020204030204" pitchFamily="34" charset="0"/>
                <a:cs typeface="Calibri" panose="020F0502020204030204" pitchFamily="34" charset="0"/>
              </a:rPr>
              <a:t>Real-time Location Tracking with GPS</a:t>
            </a:r>
            <a:endParaRPr lang="en-US" sz="3150" dirty="0"/>
          </a:p>
        </p:txBody>
      </p:sp>
      <p:sp>
        <p:nvSpPr>
          <p:cNvPr id="4" name="Text 1"/>
          <p:cNvSpPr/>
          <p:nvPr/>
        </p:nvSpPr>
        <p:spPr>
          <a:xfrm>
            <a:off x="710089" y="1369457"/>
            <a:ext cx="7723823" cy="973693"/>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Inter" pitchFamily="34" charset="0"/>
                <a:ea typeface="Inter" pitchFamily="34" charset="-122"/>
                <a:cs typeface="Inter" pitchFamily="34" charset="-120"/>
              </a:rPr>
              <a:t>The TinyGPSPlus library provides accurate and reliable location data. This is crucial for monitoring the vehicle's position and implementing location-based security features.</a:t>
            </a:r>
            <a:endParaRPr lang="en-US" sz="1600" dirty="0"/>
          </a:p>
        </p:txBody>
      </p:sp>
      <p:sp>
        <p:nvSpPr>
          <p:cNvPr id="5" name="Shape 2"/>
          <p:cNvSpPr/>
          <p:nvPr/>
        </p:nvSpPr>
        <p:spPr>
          <a:xfrm>
            <a:off x="710089" y="2875717"/>
            <a:ext cx="3760470" cy="2469832"/>
          </a:xfrm>
          <a:prstGeom prst="roundRect">
            <a:avLst>
              <a:gd name="adj" fmla="val 4443"/>
            </a:avLst>
          </a:prstGeom>
          <a:solidFill>
            <a:srgbClr val="272525"/>
          </a:solidFill>
          <a:ln/>
        </p:spPr>
        <p:txBody>
          <a:bodyPr/>
          <a:lstStyle/>
          <a:p>
            <a:endParaRPr lang="en-PK"/>
          </a:p>
        </p:txBody>
      </p:sp>
      <p:sp>
        <p:nvSpPr>
          <p:cNvPr id="6" name="Shape 3"/>
          <p:cNvSpPr/>
          <p:nvPr/>
        </p:nvSpPr>
        <p:spPr>
          <a:xfrm>
            <a:off x="710089" y="2852857"/>
            <a:ext cx="3760470" cy="91440"/>
          </a:xfrm>
          <a:prstGeom prst="roundRect">
            <a:avLst>
              <a:gd name="adj" fmla="val 93196"/>
            </a:avLst>
          </a:prstGeom>
          <a:solidFill>
            <a:srgbClr val="2B0AFF"/>
          </a:solidFill>
          <a:ln/>
        </p:spPr>
        <p:txBody>
          <a:bodyPr/>
          <a:lstStyle/>
          <a:p>
            <a:endParaRPr lang="en-PK"/>
          </a:p>
        </p:txBody>
      </p:sp>
      <p:sp>
        <p:nvSpPr>
          <p:cNvPr id="7" name="Shape 4"/>
          <p:cNvSpPr/>
          <p:nvPr/>
        </p:nvSpPr>
        <p:spPr>
          <a:xfrm>
            <a:off x="2286000" y="2571393"/>
            <a:ext cx="608648" cy="608648"/>
          </a:xfrm>
          <a:prstGeom prst="roundRect">
            <a:avLst>
              <a:gd name="adj" fmla="val 150235"/>
            </a:avLst>
          </a:prstGeom>
          <a:solidFill>
            <a:srgbClr val="2B0AFF"/>
          </a:solidFill>
          <a:ln/>
        </p:spPr>
        <p:txBody>
          <a:bodyPr/>
          <a:lstStyle/>
          <a:p>
            <a:endParaRPr lang="en-PK"/>
          </a:p>
        </p:txBody>
      </p:sp>
      <p:sp>
        <p:nvSpPr>
          <p:cNvPr id="8" name="Text 5"/>
          <p:cNvSpPr/>
          <p:nvPr/>
        </p:nvSpPr>
        <p:spPr>
          <a:xfrm>
            <a:off x="2468642" y="2723555"/>
            <a:ext cx="243364" cy="304324"/>
          </a:xfrm>
          <a:prstGeom prst="rect">
            <a:avLst/>
          </a:prstGeom>
          <a:noFill/>
          <a:ln/>
        </p:spPr>
        <p:txBody>
          <a:bodyPr wrap="none" lIns="0" tIns="0" rIns="0" bIns="0" rtlCol="0" anchor="t"/>
          <a:lstStyle/>
          <a:p>
            <a:pPr marL="0" indent="0" algn="l">
              <a:lnSpc>
                <a:spcPts val="3050"/>
              </a:lnSpc>
              <a:buNone/>
            </a:pPr>
            <a:r>
              <a:rPr lang="en-US" sz="1900" b="1" dirty="0">
                <a:solidFill>
                  <a:srgbClr val="FFFFFF"/>
                </a:solidFill>
                <a:latin typeface="Calibri" panose="020F0502020204030204" pitchFamily="34" charset="0"/>
                <a:ea typeface="Calibri" panose="020F0502020204030204" pitchFamily="34" charset="0"/>
                <a:cs typeface="Calibri" panose="020F0502020204030204" pitchFamily="34" charset="0"/>
              </a:rPr>
              <a:t>1</a:t>
            </a:r>
            <a:endParaRPr lang="en-US" sz="1900" dirty="0"/>
          </a:p>
        </p:txBody>
      </p:sp>
      <p:sp>
        <p:nvSpPr>
          <p:cNvPr id="9" name="Text 6"/>
          <p:cNvSpPr/>
          <p:nvPr/>
        </p:nvSpPr>
        <p:spPr>
          <a:xfrm>
            <a:off x="935831" y="3382923"/>
            <a:ext cx="2536269" cy="316944"/>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Calibri" panose="020F0502020204030204" pitchFamily="34" charset="0"/>
                <a:ea typeface="Calibri" panose="020F0502020204030204" pitchFamily="34" charset="0"/>
                <a:cs typeface="Calibri" panose="020F0502020204030204" pitchFamily="34" charset="0"/>
              </a:rPr>
              <a:t>High Precision</a:t>
            </a:r>
            <a:endParaRPr lang="en-US" sz="1950" dirty="0"/>
          </a:p>
        </p:txBody>
      </p:sp>
      <p:sp>
        <p:nvSpPr>
          <p:cNvPr id="10" name="Text 7"/>
          <p:cNvSpPr/>
          <p:nvPr/>
        </p:nvSpPr>
        <p:spPr>
          <a:xfrm>
            <a:off x="935831" y="3821549"/>
            <a:ext cx="3308985" cy="973693"/>
          </a:xfrm>
          <a:prstGeom prst="rect">
            <a:avLst/>
          </a:prstGeom>
          <a:noFill/>
          <a:ln/>
        </p:spPr>
        <p:txBody>
          <a:bodyPr wrap="square" lIns="0" tIns="0" rIns="0" bIns="0" rtlCol="0" anchor="t"/>
          <a:lstStyle/>
          <a:p>
            <a:pPr marL="0" indent="0" algn="l">
              <a:lnSpc>
                <a:spcPts val="2550"/>
              </a:lnSpc>
              <a:buNone/>
            </a:pPr>
            <a:r>
              <a:rPr lang="en-US" sz="1550" dirty="0">
                <a:solidFill>
                  <a:srgbClr val="E5E0DF"/>
                </a:solidFill>
                <a:latin typeface="Inter" pitchFamily="34" charset="0"/>
                <a:ea typeface="Inter" pitchFamily="34" charset="-122"/>
                <a:cs typeface="Inter" pitchFamily="34" charset="-120"/>
              </a:rPr>
              <a:t>Utilizes GPS satellites for precise latitude and longitude coordinates.</a:t>
            </a:r>
            <a:endParaRPr lang="en-US" sz="1550" dirty="0"/>
          </a:p>
        </p:txBody>
      </p:sp>
      <p:sp>
        <p:nvSpPr>
          <p:cNvPr id="11" name="Shape 8"/>
          <p:cNvSpPr/>
          <p:nvPr/>
        </p:nvSpPr>
        <p:spPr>
          <a:xfrm>
            <a:off x="4673441" y="2875717"/>
            <a:ext cx="3760470" cy="2469832"/>
          </a:xfrm>
          <a:prstGeom prst="roundRect">
            <a:avLst>
              <a:gd name="adj" fmla="val 4443"/>
            </a:avLst>
          </a:prstGeom>
          <a:solidFill>
            <a:srgbClr val="272525"/>
          </a:solidFill>
          <a:ln/>
        </p:spPr>
        <p:txBody>
          <a:bodyPr/>
          <a:lstStyle/>
          <a:p>
            <a:endParaRPr lang="en-PK"/>
          </a:p>
        </p:txBody>
      </p:sp>
      <p:sp>
        <p:nvSpPr>
          <p:cNvPr id="12" name="Shape 9"/>
          <p:cNvSpPr/>
          <p:nvPr/>
        </p:nvSpPr>
        <p:spPr>
          <a:xfrm>
            <a:off x="4673441" y="2852857"/>
            <a:ext cx="3760470" cy="91440"/>
          </a:xfrm>
          <a:prstGeom prst="roundRect">
            <a:avLst>
              <a:gd name="adj" fmla="val 93196"/>
            </a:avLst>
          </a:prstGeom>
          <a:solidFill>
            <a:srgbClr val="2B0AFF"/>
          </a:solidFill>
          <a:ln/>
        </p:spPr>
        <p:txBody>
          <a:bodyPr/>
          <a:lstStyle/>
          <a:p>
            <a:endParaRPr lang="en-PK"/>
          </a:p>
        </p:txBody>
      </p:sp>
      <p:sp>
        <p:nvSpPr>
          <p:cNvPr id="13" name="Shape 10"/>
          <p:cNvSpPr/>
          <p:nvPr/>
        </p:nvSpPr>
        <p:spPr>
          <a:xfrm>
            <a:off x="6249353" y="2571393"/>
            <a:ext cx="608648" cy="608648"/>
          </a:xfrm>
          <a:prstGeom prst="roundRect">
            <a:avLst>
              <a:gd name="adj" fmla="val 150235"/>
            </a:avLst>
          </a:prstGeom>
          <a:solidFill>
            <a:srgbClr val="2B0AFF"/>
          </a:solidFill>
          <a:ln/>
        </p:spPr>
        <p:txBody>
          <a:bodyPr/>
          <a:lstStyle/>
          <a:p>
            <a:endParaRPr lang="en-PK"/>
          </a:p>
        </p:txBody>
      </p:sp>
      <p:sp>
        <p:nvSpPr>
          <p:cNvPr id="14" name="Text 11"/>
          <p:cNvSpPr/>
          <p:nvPr/>
        </p:nvSpPr>
        <p:spPr>
          <a:xfrm>
            <a:off x="6431994" y="2723555"/>
            <a:ext cx="243364" cy="304324"/>
          </a:xfrm>
          <a:prstGeom prst="rect">
            <a:avLst/>
          </a:prstGeom>
          <a:noFill/>
          <a:ln/>
        </p:spPr>
        <p:txBody>
          <a:bodyPr wrap="none" lIns="0" tIns="0" rIns="0" bIns="0" rtlCol="0" anchor="t"/>
          <a:lstStyle/>
          <a:p>
            <a:pPr marL="0" indent="0" algn="l">
              <a:lnSpc>
                <a:spcPts val="3050"/>
              </a:lnSpc>
              <a:buNone/>
            </a:pPr>
            <a:r>
              <a:rPr lang="en-US" sz="1900" b="1" dirty="0">
                <a:solidFill>
                  <a:srgbClr val="FFFFFF"/>
                </a:solidFill>
                <a:latin typeface="Calibri" panose="020F0502020204030204" pitchFamily="34" charset="0"/>
                <a:ea typeface="Calibri" panose="020F0502020204030204" pitchFamily="34" charset="0"/>
                <a:cs typeface="Calibri" panose="020F0502020204030204" pitchFamily="34" charset="0"/>
              </a:rPr>
              <a:t>2</a:t>
            </a:r>
            <a:endParaRPr lang="en-US" sz="1900" dirty="0"/>
          </a:p>
        </p:txBody>
      </p:sp>
      <p:sp>
        <p:nvSpPr>
          <p:cNvPr id="15" name="Text 12"/>
          <p:cNvSpPr/>
          <p:nvPr/>
        </p:nvSpPr>
        <p:spPr>
          <a:xfrm>
            <a:off x="4899184" y="3382923"/>
            <a:ext cx="2536269" cy="316944"/>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Calibri" panose="020F0502020204030204" pitchFamily="34" charset="0"/>
                <a:ea typeface="Calibri" panose="020F0502020204030204" pitchFamily="34" charset="0"/>
                <a:cs typeface="Calibri" panose="020F0502020204030204" pitchFamily="34" charset="0"/>
              </a:rPr>
              <a:t>Offline Tracking</a:t>
            </a:r>
            <a:endParaRPr lang="en-US" sz="1950" dirty="0"/>
          </a:p>
        </p:txBody>
      </p:sp>
      <p:sp>
        <p:nvSpPr>
          <p:cNvPr id="16" name="Text 13"/>
          <p:cNvSpPr/>
          <p:nvPr/>
        </p:nvSpPr>
        <p:spPr>
          <a:xfrm>
            <a:off x="4899184" y="3821549"/>
            <a:ext cx="3308985" cy="1298258"/>
          </a:xfrm>
          <a:prstGeom prst="rect">
            <a:avLst/>
          </a:prstGeom>
          <a:noFill/>
          <a:ln/>
        </p:spPr>
        <p:txBody>
          <a:bodyPr wrap="square" lIns="0" tIns="0" rIns="0" bIns="0" rtlCol="0" anchor="t"/>
          <a:lstStyle/>
          <a:p>
            <a:pPr marL="0" indent="0" algn="l">
              <a:lnSpc>
                <a:spcPts val="2550"/>
              </a:lnSpc>
              <a:buNone/>
            </a:pPr>
            <a:r>
              <a:rPr lang="en-US" sz="1550" dirty="0">
                <a:solidFill>
                  <a:srgbClr val="E5E0DF"/>
                </a:solidFill>
                <a:latin typeface="Inter" pitchFamily="34" charset="0"/>
                <a:ea typeface="Inter" pitchFamily="34" charset="-122"/>
                <a:cs typeface="Inter" pitchFamily="34" charset="-120"/>
              </a:rPr>
              <a:t>Maintains the last known location even when GPS signals are temporarily unavailable (e.g., indoors).</a:t>
            </a:r>
            <a:endParaRPr lang="en-US" sz="1550" dirty="0"/>
          </a:p>
        </p:txBody>
      </p:sp>
      <p:sp>
        <p:nvSpPr>
          <p:cNvPr id="17" name="Shape 14"/>
          <p:cNvSpPr/>
          <p:nvPr/>
        </p:nvSpPr>
        <p:spPr>
          <a:xfrm>
            <a:off x="710089" y="5852755"/>
            <a:ext cx="7723823" cy="1820704"/>
          </a:xfrm>
          <a:prstGeom prst="roundRect">
            <a:avLst>
              <a:gd name="adj" fmla="val 6027"/>
            </a:avLst>
          </a:prstGeom>
          <a:solidFill>
            <a:srgbClr val="272525"/>
          </a:solidFill>
          <a:ln/>
        </p:spPr>
        <p:txBody>
          <a:bodyPr/>
          <a:lstStyle/>
          <a:p>
            <a:endParaRPr lang="en-PK"/>
          </a:p>
        </p:txBody>
      </p:sp>
      <p:sp>
        <p:nvSpPr>
          <p:cNvPr id="18" name="Shape 15"/>
          <p:cNvSpPr/>
          <p:nvPr/>
        </p:nvSpPr>
        <p:spPr>
          <a:xfrm>
            <a:off x="710089" y="5829895"/>
            <a:ext cx="7723823" cy="91440"/>
          </a:xfrm>
          <a:prstGeom prst="roundRect">
            <a:avLst>
              <a:gd name="adj" fmla="val 93196"/>
            </a:avLst>
          </a:prstGeom>
          <a:solidFill>
            <a:srgbClr val="2B0AFF"/>
          </a:solidFill>
          <a:ln/>
        </p:spPr>
        <p:txBody>
          <a:bodyPr/>
          <a:lstStyle/>
          <a:p>
            <a:endParaRPr lang="en-PK"/>
          </a:p>
        </p:txBody>
      </p:sp>
      <p:sp>
        <p:nvSpPr>
          <p:cNvPr id="19" name="Shape 16"/>
          <p:cNvSpPr/>
          <p:nvPr/>
        </p:nvSpPr>
        <p:spPr>
          <a:xfrm>
            <a:off x="4267676" y="5548432"/>
            <a:ext cx="608648" cy="608648"/>
          </a:xfrm>
          <a:prstGeom prst="roundRect">
            <a:avLst>
              <a:gd name="adj" fmla="val 150235"/>
            </a:avLst>
          </a:prstGeom>
          <a:solidFill>
            <a:srgbClr val="2B0AFF"/>
          </a:solidFill>
          <a:ln/>
        </p:spPr>
        <p:txBody>
          <a:bodyPr/>
          <a:lstStyle/>
          <a:p>
            <a:endParaRPr lang="en-PK"/>
          </a:p>
        </p:txBody>
      </p:sp>
      <p:sp>
        <p:nvSpPr>
          <p:cNvPr id="20" name="Text 17"/>
          <p:cNvSpPr/>
          <p:nvPr/>
        </p:nvSpPr>
        <p:spPr>
          <a:xfrm>
            <a:off x="4450318" y="5700593"/>
            <a:ext cx="243364" cy="304324"/>
          </a:xfrm>
          <a:prstGeom prst="rect">
            <a:avLst/>
          </a:prstGeom>
          <a:noFill/>
          <a:ln/>
        </p:spPr>
        <p:txBody>
          <a:bodyPr wrap="none" lIns="0" tIns="0" rIns="0" bIns="0" rtlCol="0" anchor="t"/>
          <a:lstStyle/>
          <a:p>
            <a:pPr marL="0" indent="0" algn="l">
              <a:lnSpc>
                <a:spcPts val="3050"/>
              </a:lnSpc>
              <a:buNone/>
            </a:pPr>
            <a:r>
              <a:rPr lang="en-US" sz="1900" b="1" dirty="0">
                <a:solidFill>
                  <a:srgbClr val="FFFFFF"/>
                </a:solidFill>
                <a:latin typeface="Calibri" panose="020F0502020204030204" pitchFamily="34" charset="0"/>
                <a:ea typeface="Calibri" panose="020F0502020204030204" pitchFamily="34" charset="0"/>
                <a:cs typeface="Calibri" panose="020F0502020204030204" pitchFamily="34" charset="0"/>
              </a:rPr>
              <a:t>3</a:t>
            </a:r>
            <a:endParaRPr lang="en-US" sz="1900" dirty="0"/>
          </a:p>
        </p:txBody>
      </p:sp>
      <p:sp>
        <p:nvSpPr>
          <p:cNvPr id="21" name="Text 18"/>
          <p:cNvSpPr/>
          <p:nvPr/>
        </p:nvSpPr>
        <p:spPr>
          <a:xfrm>
            <a:off x="935831" y="6359962"/>
            <a:ext cx="2729508" cy="316944"/>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Calibri" panose="020F0502020204030204" pitchFamily="34" charset="0"/>
                <a:ea typeface="Calibri" panose="020F0502020204030204" pitchFamily="34" charset="0"/>
                <a:cs typeface="Calibri" panose="020F0502020204030204" pitchFamily="34" charset="0"/>
              </a:rPr>
              <a:t>Serial Communication</a:t>
            </a:r>
            <a:endParaRPr lang="en-US" sz="1950" dirty="0"/>
          </a:p>
        </p:txBody>
      </p:sp>
      <p:sp>
        <p:nvSpPr>
          <p:cNvPr id="22" name="Text 19"/>
          <p:cNvSpPr/>
          <p:nvPr/>
        </p:nvSpPr>
        <p:spPr>
          <a:xfrm>
            <a:off x="935831" y="6798588"/>
            <a:ext cx="7272338" cy="649129"/>
          </a:xfrm>
          <a:prstGeom prst="rect">
            <a:avLst/>
          </a:prstGeom>
          <a:noFill/>
          <a:ln/>
        </p:spPr>
        <p:txBody>
          <a:bodyPr wrap="square" lIns="0" tIns="0" rIns="0" bIns="0" rtlCol="0" anchor="t"/>
          <a:lstStyle/>
          <a:p>
            <a:pPr marL="0" indent="0" algn="l">
              <a:lnSpc>
                <a:spcPts val="2550"/>
              </a:lnSpc>
              <a:buNone/>
            </a:pPr>
            <a:r>
              <a:rPr lang="en-US" sz="1550" dirty="0">
                <a:solidFill>
                  <a:srgbClr val="E5E0DF"/>
                </a:solidFill>
                <a:latin typeface="Inter" pitchFamily="34" charset="0"/>
                <a:ea typeface="Inter" pitchFamily="34" charset="-122"/>
                <a:cs typeface="Inter" pitchFamily="34" charset="-120"/>
              </a:rPr>
              <a:t>Dedicated hardware serial port (GPSSerial) ensures robust data reception from the GPS module.</a:t>
            </a:r>
            <a:endParaRPr lang="en-US" sz="155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317</TotalTime>
  <Words>1082</Words>
  <Application>Microsoft Office PowerPoint</Application>
  <PresentationFormat>Custom</PresentationFormat>
  <Paragraphs>143</Paragraphs>
  <Slides>18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Inter</vt:lpstr>
      <vt:lpstr>Calibri Light</vt:lpstr>
      <vt:lpstr>Abadi</vt:lpstr>
      <vt:lpstr>Calibri</vt:lpstr>
      <vt:lpstr>Arial</vt:lpstr>
      <vt:lpstr>Wingdings</vt:lpstr>
      <vt:lpstr>Office 2013 - 2022 Theme</vt:lpstr>
      <vt:lpstr>PowerPoint Presentation</vt:lpstr>
      <vt:lpstr>PowerPoint Presentation</vt:lpstr>
      <vt:lpstr>PowerPoint Presentation</vt:lpstr>
      <vt:lpstr>Features:</vt:lpstr>
      <vt:lpstr>PowerPoint Presentation</vt:lpstr>
      <vt:lpstr>Circuit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23-NTU-CS-FL-1086</dc:creator>
  <cp:lastModifiedBy>23-NTU-CS-FL-1086</cp:lastModifiedBy>
  <cp:revision>7</cp:revision>
  <dcterms:created xsi:type="dcterms:W3CDTF">2026-01-01T11:02:58Z</dcterms:created>
  <dcterms:modified xsi:type="dcterms:W3CDTF">2026-01-03T14:28:22Z</dcterms:modified>
</cp:coreProperties>
</file>